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8" r:id="rId3"/>
    <p:sldId id="257" r:id="rId4"/>
    <p:sldId id="259" r:id="rId5"/>
    <p:sldId id="261" r:id="rId6"/>
    <p:sldId id="260" r:id="rId7"/>
    <p:sldId id="269" r:id="rId8"/>
    <p:sldId id="265" r:id="rId9"/>
    <p:sldId id="262" r:id="rId10"/>
    <p:sldId id="275" r:id="rId11"/>
    <p:sldId id="276" r:id="rId12"/>
    <p:sldId id="264" r:id="rId13"/>
    <p:sldId id="263" r:id="rId14"/>
    <p:sldId id="281" r:id="rId15"/>
    <p:sldId id="268" r:id="rId16"/>
    <p:sldId id="270" r:id="rId17"/>
    <p:sldId id="271" r:id="rId18"/>
    <p:sldId id="267" r:id="rId19"/>
    <p:sldId id="272" r:id="rId20"/>
    <p:sldId id="289" r:id="rId21"/>
    <p:sldId id="274" r:id="rId22"/>
    <p:sldId id="287" r:id="rId23"/>
    <p:sldId id="283" r:id="rId24"/>
    <p:sldId id="279" r:id="rId25"/>
    <p:sldId id="280" r:id="rId26"/>
    <p:sldId id="277" r:id="rId27"/>
    <p:sldId id="278" r:id="rId28"/>
    <p:sldId id="284" r:id="rId29"/>
    <p:sldId id="288" r:id="rId30"/>
    <p:sldId id="285" r:id="rId31"/>
    <p:sldId id="273" r:id="rId32"/>
    <p:sldId id="286"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1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9D0E0D-CF3D-43CC-A452-5C81541F8E3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l-GR"/>
        </a:p>
      </dgm:t>
    </dgm:pt>
    <dgm:pt modelId="{0B15A002-CB83-4817-AA97-A707B42741DD}">
      <dgm:prSet custT="1">
        <dgm:style>
          <a:lnRef idx="3">
            <a:schemeClr val="lt1"/>
          </a:lnRef>
          <a:fillRef idx="1">
            <a:schemeClr val="accent3"/>
          </a:fillRef>
          <a:effectRef idx="1">
            <a:schemeClr val="accent3"/>
          </a:effectRef>
          <a:fontRef idx="minor">
            <a:schemeClr val="lt1"/>
          </a:fontRef>
        </dgm:style>
      </dgm:prSet>
      <dgm:spPr/>
      <dgm:t>
        <a:bodyPr/>
        <a:lstStyle/>
        <a:p>
          <a:pPr rtl="0"/>
          <a:r>
            <a:rPr lang="el-GR" sz="4800" dirty="0" smtClean="0"/>
            <a:t>ΑΛΓΟΡΙΘΜΙΚΗ ΠΡΟΣΕΓΓΙΣΗ </a:t>
          </a:r>
          <a:br>
            <a:rPr lang="el-GR" sz="4800" dirty="0" smtClean="0"/>
          </a:br>
          <a:r>
            <a:rPr lang="el-GR" sz="4800" dirty="0" smtClean="0"/>
            <a:t>ΣΤΙΣ ΓΕΩΓΡΑΦΙΚΕΣ ΜΕΘΟΔΟΥΣ ΔΡΟΜΟΛΟΓΗΣΗΣ ΣΕ </a:t>
          </a:r>
          <a:r>
            <a:rPr lang="en-US" sz="4800" dirty="0" smtClean="0"/>
            <a:t>AD HOC </a:t>
          </a:r>
        </a:p>
        <a:p>
          <a:pPr rtl="0"/>
          <a:r>
            <a:rPr lang="el-GR" sz="4800" dirty="0" smtClean="0"/>
            <a:t>ΔΙΚΤΥΑ</a:t>
          </a:r>
          <a:r>
            <a:rPr lang="en-US" sz="4800" dirty="0" smtClean="0"/>
            <a:t> </a:t>
          </a:r>
          <a:r>
            <a:rPr lang="el-GR" sz="4800" dirty="0" smtClean="0"/>
            <a:t>&amp; ΛΟΓΙΚΑ ΚΥΚΛΩΜΑΤΑ</a:t>
          </a:r>
          <a:endParaRPr lang="el-GR" sz="2400" dirty="0" smtClean="0">
            <a:latin typeface="Arial" pitchFamily="34" charset="0"/>
            <a:cs typeface="Arial" pitchFamily="34" charset="0"/>
          </a:endParaRPr>
        </a:p>
        <a:p>
          <a:pPr rtl="0"/>
          <a:r>
            <a:rPr lang="el-GR" sz="2400" i="1" dirty="0" smtClean="0">
              <a:latin typeface="Arial" pitchFamily="34" charset="0"/>
              <a:cs typeface="Arial" pitchFamily="34" charset="0"/>
            </a:rPr>
            <a:t>Ελένη Παπαντωνίου</a:t>
          </a:r>
          <a:endParaRPr lang="el-GR" sz="4800" i="1" dirty="0">
            <a:latin typeface="Arial" pitchFamily="34" charset="0"/>
            <a:cs typeface="Arial" pitchFamily="34" charset="0"/>
          </a:endParaRPr>
        </a:p>
      </dgm:t>
    </dgm:pt>
    <dgm:pt modelId="{A700FD75-D32F-40BE-B16C-578924E6D56C}" type="parTrans" cxnId="{4F73E5FC-B79C-4F67-BB4D-3BA4F6F54795}">
      <dgm:prSet/>
      <dgm:spPr/>
      <dgm:t>
        <a:bodyPr/>
        <a:lstStyle/>
        <a:p>
          <a:endParaRPr lang="el-GR"/>
        </a:p>
      </dgm:t>
    </dgm:pt>
    <dgm:pt modelId="{2281AF02-96F2-4920-9F2A-EBBF4F1D7F2C}" type="sibTrans" cxnId="{4F73E5FC-B79C-4F67-BB4D-3BA4F6F54795}">
      <dgm:prSet/>
      <dgm:spPr/>
      <dgm:t>
        <a:bodyPr/>
        <a:lstStyle/>
        <a:p>
          <a:endParaRPr lang="el-GR"/>
        </a:p>
      </dgm:t>
    </dgm:pt>
    <dgm:pt modelId="{1151C9F2-B5A6-4F9C-B394-A0C00ED12C1E}" type="pres">
      <dgm:prSet presAssocID="{F99D0E0D-CF3D-43CC-A452-5C81541F8E37}" presName="Name0" presStyleCnt="0">
        <dgm:presLayoutVars>
          <dgm:dir/>
          <dgm:resizeHandles val="exact"/>
        </dgm:presLayoutVars>
      </dgm:prSet>
      <dgm:spPr/>
      <dgm:t>
        <a:bodyPr/>
        <a:lstStyle/>
        <a:p>
          <a:endParaRPr lang="el-GR"/>
        </a:p>
      </dgm:t>
    </dgm:pt>
    <dgm:pt modelId="{C6F188D9-BCB3-4C3F-A996-CBE8A90EEF7D}" type="pres">
      <dgm:prSet presAssocID="{0B15A002-CB83-4817-AA97-A707B42741DD}" presName="node" presStyleLbl="node1" presStyleIdx="0" presStyleCnt="1">
        <dgm:presLayoutVars>
          <dgm:bulletEnabled val="1"/>
        </dgm:presLayoutVars>
      </dgm:prSet>
      <dgm:spPr/>
      <dgm:t>
        <a:bodyPr/>
        <a:lstStyle/>
        <a:p>
          <a:endParaRPr lang="el-GR"/>
        </a:p>
      </dgm:t>
    </dgm:pt>
  </dgm:ptLst>
  <dgm:cxnLst>
    <dgm:cxn modelId="{4F73E5FC-B79C-4F67-BB4D-3BA4F6F54795}" srcId="{F99D0E0D-CF3D-43CC-A452-5C81541F8E37}" destId="{0B15A002-CB83-4817-AA97-A707B42741DD}" srcOrd="0" destOrd="0" parTransId="{A700FD75-D32F-40BE-B16C-578924E6D56C}" sibTransId="{2281AF02-96F2-4920-9F2A-EBBF4F1D7F2C}"/>
    <dgm:cxn modelId="{92E94A26-249A-41D2-ADB9-1871A6A60634}" type="presOf" srcId="{F99D0E0D-CF3D-43CC-A452-5C81541F8E37}" destId="{1151C9F2-B5A6-4F9C-B394-A0C00ED12C1E}" srcOrd="0" destOrd="0" presId="urn:microsoft.com/office/officeart/2005/8/layout/process1"/>
    <dgm:cxn modelId="{20719B65-7600-4D41-B478-6F11CF3E603C}" type="presOf" srcId="{0B15A002-CB83-4817-AA97-A707B42741DD}" destId="{C6F188D9-BCB3-4C3F-A996-CBE8A90EEF7D}" srcOrd="0" destOrd="0" presId="urn:microsoft.com/office/officeart/2005/8/layout/process1"/>
    <dgm:cxn modelId="{06B55D1A-6627-43BF-BE80-60F134408221}" type="presParOf" srcId="{1151C9F2-B5A6-4F9C-B394-A0C00ED12C1E}" destId="{C6F188D9-BCB3-4C3F-A996-CBE8A90EEF7D}" srcOrd="0"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F188D9-BCB3-4C3F-A996-CBE8A90EEF7D}">
      <dsp:nvSpPr>
        <dsp:cNvPr id="0" name=""/>
        <dsp:cNvSpPr/>
      </dsp:nvSpPr>
      <dsp:spPr>
        <a:xfrm>
          <a:off x="8032" y="0"/>
          <a:ext cx="8213534" cy="3929090"/>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l-GR" sz="4800" kern="1200" dirty="0" smtClean="0"/>
            <a:t>ΑΛΓΟΡΙΘΜΙΚΗ ΠΡΟΣΕΓΓΙΣΗ </a:t>
          </a:r>
          <a:br>
            <a:rPr lang="el-GR" sz="4800" kern="1200" dirty="0" smtClean="0"/>
          </a:br>
          <a:r>
            <a:rPr lang="el-GR" sz="4800" kern="1200" dirty="0" smtClean="0"/>
            <a:t>ΣΤΙΣ ΓΕΩΓΡΑΦΙΚΕΣ ΜΕΘΟΔΟΥΣ ΔΡΟΜΟΛΟΓΗΣΗΣ ΣΕ </a:t>
          </a:r>
          <a:r>
            <a:rPr lang="en-US" sz="4800" kern="1200" dirty="0" smtClean="0"/>
            <a:t>AD HOC </a:t>
          </a:r>
        </a:p>
        <a:p>
          <a:pPr lvl="0" algn="ctr" defTabSz="2133600" rtl="0">
            <a:lnSpc>
              <a:spcPct val="90000"/>
            </a:lnSpc>
            <a:spcBef>
              <a:spcPct val="0"/>
            </a:spcBef>
            <a:spcAft>
              <a:spcPct val="35000"/>
            </a:spcAft>
          </a:pPr>
          <a:r>
            <a:rPr lang="el-GR" sz="4800" kern="1200" dirty="0" smtClean="0"/>
            <a:t>ΔΙΚΤΥΑ</a:t>
          </a:r>
          <a:r>
            <a:rPr lang="en-US" sz="4800" kern="1200" dirty="0" smtClean="0"/>
            <a:t> </a:t>
          </a:r>
          <a:r>
            <a:rPr lang="el-GR" sz="4800" kern="1200" dirty="0" smtClean="0"/>
            <a:t>&amp; ΛΟΓΙΚΑ ΚΥΚΛΩΜΑΤΑ</a:t>
          </a:r>
          <a:endParaRPr lang="el-GR" sz="2400" kern="1200" dirty="0" smtClean="0">
            <a:latin typeface="Arial" pitchFamily="34" charset="0"/>
            <a:cs typeface="Arial" pitchFamily="34" charset="0"/>
          </a:endParaRPr>
        </a:p>
        <a:p>
          <a:pPr lvl="0" algn="ctr" defTabSz="2133600" rtl="0">
            <a:lnSpc>
              <a:spcPct val="90000"/>
            </a:lnSpc>
            <a:spcBef>
              <a:spcPct val="0"/>
            </a:spcBef>
            <a:spcAft>
              <a:spcPct val="35000"/>
            </a:spcAft>
          </a:pPr>
          <a:r>
            <a:rPr lang="el-GR" sz="2400" i="1" kern="1200" dirty="0" smtClean="0">
              <a:latin typeface="Arial" pitchFamily="34" charset="0"/>
              <a:cs typeface="Arial" pitchFamily="34" charset="0"/>
            </a:rPr>
            <a:t>Ελένη Παπαντωνίου</a:t>
          </a:r>
          <a:endParaRPr lang="el-GR" sz="4800" i="1" kern="1200" dirty="0">
            <a:latin typeface="Arial" pitchFamily="34" charset="0"/>
            <a:cs typeface="Arial" pitchFamily="34" charset="0"/>
          </a:endParaRPr>
        </a:p>
      </dsp:txBody>
      <dsp:txXfrm>
        <a:off x="8032" y="0"/>
        <a:ext cx="8213534" cy="39290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2B39F3-47CE-4011-8172-73AFF5D240DE}" type="datetimeFigureOut">
              <a:rPr lang="el-GR" smtClean="0"/>
              <a:pPr/>
              <a:t>8/6/2010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F659FF-D5C8-4B83-B74B-FC3715E725A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3C606BC-A097-480F-9D7E-94C06360E201}" type="datetimeFigureOut">
              <a:rPr lang="el-GR" smtClean="0"/>
              <a:pPr/>
              <a:t>8/6/2010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9C3A1C-3C44-4E23-AE24-EA0DD3202CE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3C606BC-A097-480F-9D7E-94C06360E201}" type="datetimeFigureOut">
              <a:rPr lang="el-GR" smtClean="0"/>
              <a:pPr/>
              <a:t>8/6/2010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9C3A1C-3C44-4E23-AE24-EA0DD3202CE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3C606BC-A097-480F-9D7E-94C06360E201}" type="datetimeFigureOut">
              <a:rPr lang="el-GR" smtClean="0"/>
              <a:pPr/>
              <a:t>8/6/2010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9C3A1C-3C44-4E23-AE24-EA0DD3202CE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3C606BC-A097-480F-9D7E-94C06360E201}" type="datetimeFigureOut">
              <a:rPr lang="el-GR" smtClean="0"/>
              <a:pPr/>
              <a:t>8/6/2010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9C3A1C-3C44-4E23-AE24-EA0DD3202CE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3C606BC-A097-480F-9D7E-94C06360E201}" type="datetimeFigureOut">
              <a:rPr lang="el-GR" smtClean="0"/>
              <a:pPr/>
              <a:t>8/6/2010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9C3A1C-3C44-4E23-AE24-EA0DD3202CE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3C606BC-A097-480F-9D7E-94C06360E201}" type="datetimeFigureOut">
              <a:rPr lang="el-GR" smtClean="0"/>
              <a:pPr/>
              <a:t>8/6/2010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9C3A1C-3C44-4E23-AE24-EA0DD3202CE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3C606BC-A097-480F-9D7E-94C06360E201}" type="datetimeFigureOut">
              <a:rPr lang="el-GR" smtClean="0"/>
              <a:pPr/>
              <a:t>8/6/2010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F9C3A1C-3C44-4E23-AE24-EA0DD3202CE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3C606BC-A097-480F-9D7E-94C06360E201}" type="datetimeFigureOut">
              <a:rPr lang="el-GR" smtClean="0"/>
              <a:pPr/>
              <a:t>8/6/2010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F9C3A1C-3C44-4E23-AE24-EA0DD3202CE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3C606BC-A097-480F-9D7E-94C06360E201}" type="datetimeFigureOut">
              <a:rPr lang="el-GR" smtClean="0"/>
              <a:pPr/>
              <a:t>8/6/2010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F9C3A1C-3C44-4E23-AE24-EA0DD3202CE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3C606BC-A097-480F-9D7E-94C06360E201}" type="datetimeFigureOut">
              <a:rPr lang="el-GR" smtClean="0"/>
              <a:pPr/>
              <a:t>8/6/2010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9C3A1C-3C44-4E23-AE24-EA0DD3202CE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3C606BC-A097-480F-9D7E-94C06360E201}" type="datetimeFigureOut">
              <a:rPr lang="el-GR" smtClean="0"/>
              <a:pPr/>
              <a:t>8/6/2010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9C3A1C-3C44-4E23-AE24-EA0DD3202CE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C606BC-A097-480F-9D7E-94C06360E201}" type="datetimeFigureOut">
              <a:rPr lang="el-GR" smtClean="0"/>
              <a:pPr/>
              <a:t>8/6/2010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C3A1C-3C44-4E23-AE24-EA0DD3202CE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Wireless_network" TargetMode="External"/><Relationship Id="rId2" Type="http://schemas.openxmlformats.org/officeDocument/2006/relationships/hyperlink" Target="http://en.wikipedia.org/wiki/Routing" TargetMode="External"/><Relationship Id="rId1" Type="http://schemas.openxmlformats.org/officeDocument/2006/relationships/slideLayout" Target="../slideLayouts/slideLayout2.xml"/><Relationship Id="rId6" Type="http://schemas.openxmlformats.org/officeDocument/2006/relationships/hyperlink" Target="http://en.wikipedia.org/wiki/Node_(networking)" TargetMode="External"/><Relationship Id="rId5" Type="http://schemas.openxmlformats.org/officeDocument/2006/relationships/hyperlink" Target="http://en.wikipedia.org/wiki/Geographic_routing#cite_note-1" TargetMode="External"/><Relationship Id="rId4" Type="http://schemas.openxmlformats.org/officeDocument/2006/relationships/hyperlink" Target="http://en.wikipedia.org/wiki/Geographic_routing#cite_note-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Geographic_routing#cite_note-2" TargetMode="External"/><Relationship Id="rId2" Type="http://schemas.openxmlformats.org/officeDocument/2006/relationships/hyperlink" Target="http://en.wikipedia.org/wiki/Flooding_algorith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cgm.cs.mcgill.ca/~athens/cs644/Projects/2004/SumedhaAhuja-EdithLaw/"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en.wikipedia.org/wiki/File:Georouting_greedy_variants.svg"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en.wikipedia.org/wiki/File:Georouting_face_routing.svg"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Διάγραμμα"/>
          <p:cNvGraphicFramePr/>
          <p:nvPr/>
        </p:nvGraphicFramePr>
        <p:xfrm>
          <a:off x="457200" y="500042"/>
          <a:ext cx="8229600" cy="3929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t>GEOGRAPHIC ROUTING</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b="1" dirty="0" smtClean="0"/>
              <a:t>Geographic routing</a:t>
            </a:r>
            <a:r>
              <a:rPr lang="en-US" dirty="0" smtClean="0"/>
              <a:t> (also called </a:t>
            </a:r>
            <a:r>
              <a:rPr lang="en-US" b="1" dirty="0" err="1" smtClean="0"/>
              <a:t>georouting</a:t>
            </a:r>
            <a:r>
              <a:rPr lang="en-US" dirty="0" smtClean="0"/>
              <a:t> or </a:t>
            </a:r>
            <a:r>
              <a:rPr lang="en-US" b="1" dirty="0" smtClean="0"/>
              <a:t>position-based routing</a:t>
            </a:r>
            <a:r>
              <a:rPr lang="en-US" dirty="0" smtClean="0"/>
              <a:t>) is a </a:t>
            </a:r>
            <a:r>
              <a:rPr lang="en-US" u="sng" dirty="0" smtClean="0">
                <a:hlinkClick r:id="rId2" tooltip="Routing"/>
              </a:rPr>
              <a:t>routing</a:t>
            </a:r>
            <a:r>
              <a:rPr lang="en-US" dirty="0" smtClean="0"/>
              <a:t> principle that relies on geographic position information. It is mainly proposed for </a:t>
            </a:r>
            <a:r>
              <a:rPr lang="en-US" u="sng" dirty="0" smtClean="0">
                <a:hlinkClick r:id="rId3" tooltip="Wireless &#10;network"/>
              </a:rPr>
              <a:t>wireless networks</a:t>
            </a:r>
            <a:r>
              <a:rPr lang="en-US" dirty="0" smtClean="0"/>
              <a:t> and based on the idea that the source sends a message to the geographic location of the destination instead of using the network address. The idea of using position information for routing was first proposed in the 1980s in the area of packet radio networks </a:t>
            </a:r>
            <a:r>
              <a:rPr lang="en-US" u="sng" baseline="30000" dirty="0" smtClean="0">
                <a:hlinkClick r:id="rId4"/>
              </a:rPr>
              <a:t>[1]</a:t>
            </a:r>
            <a:r>
              <a:rPr lang="en-US" dirty="0" smtClean="0"/>
              <a:t> and interconnection networks </a:t>
            </a:r>
            <a:r>
              <a:rPr lang="en-US" u="sng" baseline="30000" dirty="0" smtClean="0">
                <a:hlinkClick r:id="rId5"/>
              </a:rPr>
              <a:t>[2]</a:t>
            </a:r>
            <a:r>
              <a:rPr lang="en-US" dirty="0" smtClean="0"/>
              <a:t>. Geographic routing requires that each </a:t>
            </a:r>
            <a:r>
              <a:rPr lang="en-US" u="sng" dirty="0" smtClean="0">
                <a:hlinkClick r:id="rId6" tooltip="Node &#10;(networking)"/>
              </a:rPr>
              <a:t>node</a:t>
            </a:r>
            <a:r>
              <a:rPr lang="en-US" dirty="0" smtClean="0"/>
              <a:t> can determine its own location and that the source is aware of the location of the destination. With this information a message can be routed to the destination without knowledge of the network topology or a prior route discovery.</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t>GEOGRAPHIC ROUTING</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dirty="0" smtClean="0"/>
              <a:t>There are various approaches, such as single-path, multi-path and </a:t>
            </a:r>
            <a:r>
              <a:rPr lang="en-US" u="sng" dirty="0" smtClean="0">
                <a:hlinkClick r:id="rId2" tooltip="Flooding &#10;algorithm"/>
              </a:rPr>
              <a:t>flooding</a:t>
            </a:r>
            <a:r>
              <a:rPr lang="en-US" dirty="0" smtClean="0"/>
              <a:t>-based strategies (see </a:t>
            </a:r>
            <a:r>
              <a:rPr lang="en-US" u="sng" baseline="30000" dirty="0" smtClean="0">
                <a:hlinkClick r:id="rId3"/>
              </a:rPr>
              <a:t>[3]</a:t>
            </a:r>
            <a:r>
              <a:rPr lang="en-US" dirty="0" smtClean="0"/>
              <a:t> for a survey). Most single-path strategies rely on two techniques: </a:t>
            </a:r>
            <a:r>
              <a:rPr lang="en-US" i="1" dirty="0" smtClean="0"/>
              <a:t>greedy forwarding</a:t>
            </a:r>
            <a:r>
              <a:rPr lang="en-US" dirty="0" smtClean="0"/>
              <a:t> and </a:t>
            </a:r>
            <a:r>
              <a:rPr lang="en-US" i="1" dirty="0" smtClean="0"/>
              <a:t>face routing</a:t>
            </a:r>
            <a:r>
              <a:rPr lang="en-US" dirty="0" smtClean="0"/>
              <a:t>. Greedy forwarding tries to bring the message closer to the destination in each step using only local information. Thus, each node forwards the message to the neighbor that is most suitable from a local point of view. The most suitable neighbor can be the one who minimizes the distance to the destination in each step (Greedy). Alternatively, one can consider another notion of progress, namely the projected distance on the source-destination-line (MFR, NFP), or the minimum angle between neighbor and destination (Compass Routing). </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00100" y="0"/>
            <a:ext cx="7772400" cy="1470025"/>
          </a:xfrm>
          <a:effectLst>
            <a:outerShdw blurRad="50800" dist="38100" dir="2700000" algn="tl" rotWithShape="0">
              <a:prstClr val="black">
                <a:alpha val="40000"/>
              </a:prstClr>
            </a:outerShdw>
          </a:effectLst>
        </p:spPr>
        <p:txBody>
          <a:bodyPr/>
          <a:lstStyle/>
          <a:p>
            <a:r>
              <a:rPr lang="el-GR" dirty="0" smtClean="0"/>
              <a:t>ΑΛΓΟΡΙΘΜΟΣ </a:t>
            </a:r>
            <a:r>
              <a:rPr lang="en-US" dirty="0" smtClean="0"/>
              <a:t>GABRIEL</a:t>
            </a:r>
            <a:endParaRPr lang="el-GR" dirty="0"/>
          </a:p>
        </p:txBody>
      </p:sp>
      <p:sp>
        <p:nvSpPr>
          <p:cNvPr id="3" name="2 - Υπότιτλος"/>
          <p:cNvSpPr>
            <a:spLocks noGrp="1"/>
          </p:cNvSpPr>
          <p:nvPr>
            <p:ph type="subTitle" idx="1"/>
          </p:nvPr>
        </p:nvSpPr>
        <p:spPr>
          <a:xfrm>
            <a:off x="1371600" y="1500174"/>
            <a:ext cx="6400800" cy="4500594"/>
          </a:xfrm>
        </p:spPr>
        <p:txBody>
          <a:bodyPr>
            <a:normAutofit fontScale="92500"/>
          </a:bodyPr>
          <a:lstStyle/>
          <a:p>
            <a:r>
              <a:rPr lang="en-US" sz="2400" dirty="0" smtClean="0">
                <a:solidFill>
                  <a:schemeClr val="tx1"/>
                </a:solidFill>
                <a:latin typeface="Arial" pitchFamily="34" charset="0"/>
                <a:cs typeface="Arial" pitchFamily="34" charset="0"/>
              </a:rPr>
              <a:t>Step 1: </a:t>
            </a:r>
            <a:r>
              <a:rPr lang="en-US" sz="2400" b="1" dirty="0" smtClean="0">
                <a:solidFill>
                  <a:schemeClr val="tx1"/>
                </a:solidFill>
                <a:latin typeface="Arial" pitchFamily="34" charset="0"/>
                <a:cs typeface="Arial" pitchFamily="34" charset="0"/>
              </a:rPr>
              <a:t>Wilson editing </a:t>
            </a:r>
            <a:r>
              <a:rPr lang="en-US" sz="2400" dirty="0" smtClean="0">
                <a:solidFill>
                  <a:schemeClr val="tx1"/>
                </a:solidFill>
                <a:latin typeface="Arial" pitchFamily="34" charset="0"/>
                <a:cs typeface="Arial" pitchFamily="34" charset="0"/>
              </a:rPr>
              <a:t>This step is introduced to cope with noise and an unsmooth decision boundary. If you take a look at </a:t>
            </a:r>
            <a:r>
              <a:rPr lang="en-US" sz="2400" b="1" i="1" dirty="0" smtClean="0">
                <a:solidFill>
                  <a:schemeClr val="tx1"/>
                </a:solidFill>
                <a:latin typeface="Arial" pitchFamily="34" charset="0"/>
                <a:cs typeface="Arial" pitchFamily="34" charset="0"/>
              </a:rPr>
              <a:t>'Figure 6'</a:t>
            </a:r>
            <a:r>
              <a:rPr lang="en-US" sz="2400" dirty="0" smtClean="0">
                <a:solidFill>
                  <a:schemeClr val="tx1"/>
                </a:solidFill>
                <a:latin typeface="Arial" pitchFamily="34" charset="0"/>
                <a:cs typeface="Arial" pitchFamily="34" charset="0"/>
              </a:rPr>
              <a:t>, you will notice that especially the elements with the red circle around them seem to make the decision boundary noisy. Hence, removing them would be a good idea and step 1 uses the Wilson editing algorithm to do exactly that.</a:t>
            </a:r>
            <a:br>
              <a:rPr lang="en-US"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Here is how it </a:t>
            </a:r>
            <a:r>
              <a:rPr lang="en-US" sz="2400" dirty="0" err="1" smtClean="0">
                <a:solidFill>
                  <a:schemeClr val="tx1"/>
                </a:solidFill>
                <a:latin typeface="Arial" pitchFamily="34" charset="0"/>
                <a:cs typeface="Arial" pitchFamily="34" charset="0"/>
              </a:rPr>
              <a:t>it</a:t>
            </a:r>
            <a:r>
              <a:rPr lang="en-US" sz="2400" dirty="0" smtClean="0">
                <a:solidFill>
                  <a:schemeClr val="tx1"/>
                </a:solidFill>
                <a:latin typeface="Arial" pitchFamily="34" charset="0"/>
                <a:cs typeface="Arial" pitchFamily="34" charset="0"/>
              </a:rPr>
              <a:t> works: Run through all elements and check for each of them whether it would be classified correctly. If it would be classified to another class we flag it. In the end, simply delete all flagged elements in parallel.</a:t>
            </a:r>
            <a:endParaRPr lang="el-GR" sz="2400" dirty="0" smtClean="0">
              <a:solidFill>
                <a:schemeClr val="tx1"/>
              </a:solidFill>
              <a:latin typeface="Arial" pitchFamily="34" charset="0"/>
              <a:cs typeface="Arial" pitchFamily="34" charset="0"/>
            </a:endParaRPr>
          </a:p>
          <a:p>
            <a:endParaRPr lang="el-GR" sz="2400" dirty="0" smtClean="0">
              <a:solidFill>
                <a:schemeClr val="tx1"/>
              </a:solidFill>
              <a:latin typeface="Arial" pitchFamily="34" charset="0"/>
              <a:cs typeface="Arial" pitchFamily="34" charset="0"/>
            </a:endParaRPr>
          </a:p>
          <a:p>
            <a:pPr algn="l"/>
            <a:endParaRPr lang="en-US" sz="24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lstStyle/>
          <a:p>
            <a:r>
              <a:rPr lang="el-GR" dirty="0" smtClean="0"/>
              <a:t>ΑΛΓΟΡΙΘΜΟΣ </a:t>
            </a:r>
            <a:r>
              <a:rPr lang="en-US" dirty="0" smtClean="0"/>
              <a:t>GABRIEL</a:t>
            </a:r>
            <a:endParaRPr lang="el-GR" dirty="0"/>
          </a:p>
        </p:txBody>
      </p:sp>
      <p:pic>
        <p:nvPicPr>
          <p:cNvPr id="6" name="5 - Θέση περιεχομένου" descr="gabriel.bmp"/>
          <p:cNvPicPr>
            <a:picLocks noGrp="1" noChangeAspect="1"/>
          </p:cNvPicPr>
          <p:nvPr>
            <p:ph sz="half" idx="1"/>
          </p:nvPr>
        </p:nvPicPr>
        <p:blipFill>
          <a:blip r:embed="rId2" cstate="print"/>
          <a:stretch>
            <a:fillRect/>
          </a:stretch>
        </p:blipFill>
        <p:spPr>
          <a:xfrm>
            <a:off x="714348" y="2143116"/>
            <a:ext cx="2762256" cy="2857520"/>
          </a:xfrm>
        </p:spPr>
      </p:pic>
      <p:pic>
        <p:nvPicPr>
          <p:cNvPr id="9" name="8 - Θέση περιεχομένου" descr="http://www.cs.mcgill.ca/~cs644/Godfried/2005/Fall/Kietzmann/images/fig9.gif"/>
          <p:cNvPicPr>
            <a:picLocks noGrp="1"/>
          </p:cNvPicPr>
          <p:nvPr>
            <p:ph sz="half" idx="2"/>
          </p:nvPr>
        </p:nvPicPr>
        <p:blipFill>
          <a:blip r:embed="rId3" cstate="print"/>
          <a:srcRect/>
          <a:stretch>
            <a:fillRect/>
          </a:stretch>
        </p:blipFill>
        <p:spPr bwMode="auto">
          <a:xfrm>
            <a:off x="5072066" y="2428868"/>
            <a:ext cx="2547934" cy="221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blurRad="50800" dist="38100" dir="2700000" algn="tl" rotWithShape="0">
              <a:prstClr val="black">
                <a:alpha val="40000"/>
              </a:prstClr>
            </a:outerShdw>
          </a:effectLst>
        </p:spPr>
        <p:txBody>
          <a:bodyPr/>
          <a:lstStyle/>
          <a:p>
            <a:r>
              <a:rPr lang="el-GR" dirty="0" smtClean="0"/>
              <a:t>ΑΛΓΟΡΙΘΜΟΣ </a:t>
            </a:r>
            <a:r>
              <a:rPr lang="en-US" dirty="0" smtClean="0"/>
              <a:t>GABRIEL</a:t>
            </a:r>
            <a:endParaRPr lang="el-GR" dirty="0"/>
          </a:p>
        </p:txBody>
      </p:sp>
      <p:sp>
        <p:nvSpPr>
          <p:cNvPr id="3" name="2 - Θέση περιεχομένου"/>
          <p:cNvSpPr>
            <a:spLocks noGrp="1"/>
          </p:cNvSpPr>
          <p:nvPr>
            <p:ph idx="1"/>
          </p:nvPr>
        </p:nvSpPr>
        <p:spPr/>
        <p:txBody>
          <a:bodyPr>
            <a:normAutofit/>
          </a:bodyPr>
          <a:lstStyle/>
          <a:p>
            <a:r>
              <a:rPr lang="en-US" sz="2000" b="1" i="1" dirty="0" smtClean="0">
                <a:latin typeface="Arial" pitchFamily="34" charset="0"/>
                <a:cs typeface="Arial" pitchFamily="34" charset="0"/>
              </a:rPr>
              <a:t>'Figure 7</a:t>
            </a:r>
            <a:r>
              <a:rPr lang="en-US" sz="2000" dirty="0" smtClean="0">
                <a:latin typeface="Arial" pitchFamily="34" charset="0"/>
                <a:cs typeface="Arial" pitchFamily="34" charset="0"/>
              </a:rPr>
              <a:t>' shows how the data and decision boundary would look after Wilson editing the data from 'Figure 6'.</a:t>
            </a:r>
            <a:endParaRPr lang="el-GR" sz="2000" dirty="0" smtClean="0">
              <a:latin typeface="Arial" pitchFamily="34" charset="0"/>
              <a:cs typeface="Arial" pitchFamily="34" charset="0"/>
            </a:endParaRPr>
          </a:p>
          <a:p>
            <a:endParaRPr lang="el-GR" sz="2000" dirty="0" smtClean="0">
              <a:latin typeface="Arial" pitchFamily="34" charset="0"/>
              <a:cs typeface="Arial" pitchFamily="34" charset="0"/>
            </a:endParaRPr>
          </a:p>
          <a:p>
            <a:endParaRPr lang="el-GR" sz="2000" dirty="0">
              <a:latin typeface="Arial" pitchFamily="34" charset="0"/>
              <a:cs typeface="Arial" pitchFamily="34" charset="0"/>
            </a:endParaRPr>
          </a:p>
        </p:txBody>
      </p:sp>
      <p:pic>
        <p:nvPicPr>
          <p:cNvPr id="4" name="3 - Εικόνα" descr="figure 7.bmp"/>
          <p:cNvPicPr>
            <a:picLocks noChangeAspect="1"/>
          </p:cNvPicPr>
          <p:nvPr/>
        </p:nvPicPr>
        <p:blipFill>
          <a:blip r:embed="rId2" cstate="print"/>
          <a:stretch>
            <a:fillRect/>
          </a:stretch>
        </p:blipFill>
        <p:spPr>
          <a:xfrm>
            <a:off x="3428992" y="3071810"/>
            <a:ext cx="2714644" cy="228601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blurRad="50800" dist="38100" dir="2700000" algn="tl" rotWithShape="0">
              <a:prstClr val="black">
                <a:alpha val="40000"/>
              </a:prstClr>
            </a:outerShdw>
          </a:effectLst>
        </p:spPr>
        <p:txBody>
          <a:bodyPr/>
          <a:lstStyle/>
          <a:p>
            <a:r>
              <a:rPr lang="el-GR" dirty="0" smtClean="0"/>
              <a:t>ΑΛΓΟΡΙΘΜΟΣ </a:t>
            </a:r>
            <a:r>
              <a:rPr lang="en-US" dirty="0" smtClean="0"/>
              <a:t>GABRIEL</a:t>
            </a:r>
            <a:endParaRPr lang="el-GR" dirty="0"/>
          </a:p>
        </p:txBody>
      </p:sp>
      <p:sp>
        <p:nvSpPr>
          <p:cNvPr id="3" name="2 - Θέση περιεχομένου"/>
          <p:cNvSpPr>
            <a:spLocks noGrp="1"/>
          </p:cNvSpPr>
          <p:nvPr>
            <p:ph idx="1"/>
          </p:nvPr>
        </p:nvSpPr>
        <p:spPr>
          <a:xfrm>
            <a:off x="457200" y="1428736"/>
            <a:ext cx="8229600" cy="4857784"/>
          </a:xfrm>
        </p:spPr>
        <p:txBody>
          <a:bodyPr>
            <a:normAutofit/>
          </a:bodyPr>
          <a:lstStyle/>
          <a:p>
            <a:r>
              <a:rPr lang="el-GR" sz="2000" dirty="0" smtClean="0">
                <a:latin typeface="Arial" pitchFamily="34" charset="0"/>
                <a:cs typeface="Arial" pitchFamily="34" charset="0"/>
              </a:rPr>
              <a:t> </a:t>
            </a:r>
            <a:r>
              <a:rPr lang="en-US" sz="2000" dirty="0" smtClean="0">
                <a:latin typeface="Arial" pitchFamily="34" charset="0"/>
                <a:cs typeface="Arial" pitchFamily="34" charset="0"/>
              </a:rPr>
              <a:t>W</a:t>
            </a:r>
            <a:r>
              <a:rPr lang="el-GR" sz="2000" dirty="0" smtClean="0">
                <a:latin typeface="Arial" pitchFamily="34" charset="0"/>
                <a:cs typeface="Arial" pitchFamily="34" charset="0"/>
              </a:rPr>
              <a:t>e </a:t>
            </a:r>
            <a:r>
              <a:rPr lang="el-GR" sz="2000" dirty="0" err="1">
                <a:latin typeface="Arial" pitchFamily="34" charset="0"/>
                <a:cs typeface="Arial" pitchFamily="34" charset="0"/>
              </a:rPr>
              <a:t>have</a:t>
            </a:r>
            <a:r>
              <a:rPr lang="el-GR" sz="2000" dirty="0">
                <a:latin typeface="Arial" pitchFamily="34" charset="0"/>
                <a:cs typeface="Arial" pitchFamily="34" charset="0"/>
              </a:rPr>
              <a:t> </a:t>
            </a:r>
            <a:r>
              <a:rPr lang="el-GR" sz="2000" dirty="0" err="1">
                <a:latin typeface="Arial" pitchFamily="34" charset="0"/>
                <a:cs typeface="Arial" pitchFamily="34" charset="0"/>
              </a:rPr>
              <a:t>elements</a:t>
            </a:r>
            <a:r>
              <a:rPr lang="el-GR" sz="2000" dirty="0">
                <a:latin typeface="Arial" pitchFamily="34" charset="0"/>
                <a:cs typeface="Arial" pitchFamily="34" charset="0"/>
              </a:rPr>
              <a:t> </a:t>
            </a:r>
            <a:r>
              <a:rPr lang="el-GR" sz="2000" dirty="0" err="1">
                <a:latin typeface="Arial" pitchFamily="34" charset="0"/>
                <a:cs typeface="Arial" pitchFamily="34" charset="0"/>
              </a:rPr>
              <a:t>in</a:t>
            </a:r>
            <a:r>
              <a:rPr lang="el-GR" sz="2000" dirty="0">
                <a:latin typeface="Arial" pitchFamily="34" charset="0"/>
                <a:cs typeface="Arial" pitchFamily="34" charset="0"/>
              </a:rPr>
              <a:t> </a:t>
            </a:r>
            <a:r>
              <a:rPr lang="el-GR" sz="2000" dirty="0" err="1">
                <a:latin typeface="Arial" pitchFamily="34" charset="0"/>
                <a:cs typeface="Arial" pitchFamily="34" charset="0"/>
              </a:rPr>
              <a:t>our</a:t>
            </a:r>
            <a:r>
              <a:rPr lang="el-GR" sz="2000" dirty="0">
                <a:latin typeface="Arial" pitchFamily="34" charset="0"/>
                <a:cs typeface="Arial" pitchFamily="34" charset="0"/>
              </a:rPr>
              <a:t> </a:t>
            </a:r>
            <a:r>
              <a:rPr lang="el-GR" sz="2000" dirty="0" err="1">
                <a:latin typeface="Arial" pitchFamily="34" charset="0"/>
                <a:cs typeface="Arial" pitchFamily="34" charset="0"/>
              </a:rPr>
              <a:t>data</a:t>
            </a:r>
            <a:r>
              <a:rPr lang="el-GR" sz="2000" dirty="0">
                <a:latin typeface="Arial" pitchFamily="34" charset="0"/>
                <a:cs typeface="Arial" pitchFamily="34" charset="0"/>
              </a:rPr>
              <a:t> </a:t>
            </a:r>
            <a:r>
              <a:rPr lang="el-GR" sz="2000" dirty="0" err="1">
                <a:latin typeface="Arial" pitchFamily="34" charset="0"/>
                <a:cs typeface="Arial" pitchFamily="34" charset="0"/>
              </a:rPr>
              <a:t>which</a:t>
            </a:r>
            <a:r>
              <a:rPr lang="el-GR" sz="2000" dirty="0">
                <a:latin typeface="Arial" pitchFamily="34" charset="0"/>
                <a:cs typeface="Arial" pitchFamily="34" charset="0"/>
              </a:rPr>
              <a:t> </a:t>
            </a:r>
            <a:r>
              <a:rPr lang="el-GR" sz="2000" dirty="0" err="1">
                <a:latin typeface="Arial" pitchFamily="34" charset="0"/>
                <a:cs typeface="Arial" pitchFamily="34" charset="0"/>
              </a:rPr>
              <a:t>could</a:t>
            </a:r>
            <a:r>
              <a:rPr lang="el-GR" sz="2000" dirty="0">
                <a:latin typeface="Arial" pitchFamily="34" charset="0"/>
                <a:cs typeface="Arial" pitchFamily="34" charset="0"/>
              </a:rPr>
              <a:t> </a:t>
            </a:r>
            <a:r>
              <a:rPr lang="el-GR" sz="2000" dirty="0" err="1">
                <a:latin typeface="Arial" pitchFamily="34" charset="0"/>
                <a:cs typeface="Arial" pitchFamily="34" charset="0"/>
              </a:rPr>
              <a:t>be</a:t>
            </a:r>
            <a:r>
              <a:rPr lang="el-GR" sz="2000" dirty="0">
                <a:latin typeface="Arial" pitchFamily="34" charset="0"/>
                <a:cs typeface="Arial" pitchFamily="34" charset="0"/>
              </a:rPr>
              <a:t> </a:t>
            </a:r>
            <a:r>
              <a:rPr lang="el-GR" sz="2000" dirty="0" err="1">
                <a:latin typeface="Arial" pitchFamily="34" charset="0"/>
                <a:cs typeface="Arial" pitchFamily="34" charset="0"/>
              </a:rPr>
              <a:t>deleted</a:t>
            </a:r>
            <a:r>
              <a:rPr lang="el-GR" sz="2000" dirty="0">
                <a:latin typeface="Arial" pitchFamily="34" charset="0"/>
                <a:cs typeface="Arial" pitchFamily="34" charset="0"/>
              </a:rPr>
              <a:t> </a:t>
            </a:r>
            <a:r>
              <a:rPr lang="el-GR" sz="2000" dirty="0" err="1">
                <a:latin typeface="Arial" pitchFamily="34" charset="0"/>
                <a:cs typeface="Arial" pitchFamily="34" charset="0"/>
              </a:rPr>
              <a:t>without</a:t>
            </a:r>
            <a:r>
              <a:rPr lang="el-GR" sz="2000" dirty="0">
                <a:latin typeface="Arial" pitchFamily="34" charset="0"/>
                <a:cs typeface="Arial" pitchFamily="34" charset="0"/>
              </a:rPr>
              <a:t> </a:t>
            </a:r>
            <a:r>
              <a:rPr lang="el-GR" sz="2000" dirty="0" err="1">
                <a:latin typeface="Arial" pitchFamily="34" charset="0"/>
                <a:cs typeface="Arial" pitchFamily="34" charset="0"/>
              </a:rPr>
              <a:t>degrading</a:t>
            </a:r>
            <a:r>
              <a:rPr lang="el-GR" sz="2000" dirty="0">
                <a:latin typeface="Arial" pitchFamily="34" charset="0"/>
                <a:cs typeface="Arial" pitchFamily="34" charset="0"/>
              </a:rPr>
              <a:t> </a:t>
            </a:r>
            <a:r>
              <a:rPr lang="en-US" sz="2000" dirty="0" smtClean="0">
                <a:latin typeface="Arial" pitchFamily="34" charset="0"/>
                <a:cs typeface="Arial" pitchFamily="34" charset="0"/>
              </a:rPr>
              <a:t> </a:t>
            </a:r>
            <a:r>
              <a:rPr lang="el-GR" sz="2000" dirty="0" err="1" smtClean="0">
                <a:latin typeface="Arial" pitchFamily="34" charset="0"/>
                <a:cs typeface="Arial" pitchFamily="34" charset="0"/>
              </a:rPr>
              <a:t>performance</a:t>
            </a:r>
            <a:r>
              <a:rPr lang="el-GR" sz="2000" dirty="0">
                <a:latin typeface="Arial" pitchFamily="34" charset="0"/>
                <a:cs typeface="Arial" pitchFamily="34" charset="0"/>
              </a:rPr>
              <a:t>. </a:t>
            </a:r>
            <a:r>
              <a:rPr lang="el-GR" sz="2000" dirty="0" err="1">
                <a:latin typeface="Arial" pitchFamily="34" charset="0"/>
                <a:cs typeface="Arial" pitchFamily="34" charset="0"/>
              </a:rPr>
              <a:t>This</a:t>
            </a:r>
            <a:r>
              <a:rPr lang="el-GR" sz="2000" dirty="0">
                <a:latin typeface="Arial" pitchFamily="34" charset="0"/>
                <a:cs typeface="Arial" pitchFamily="34" charset="0"/>
              </a:rPr>
              <a:t> </a:t>
            </a:r>
            <a:r>
              <a:rPr lang="el-GR" sz="2000" dirty="0" err="1">
                <a:latin typeface="Arial" pitchFamily="34" charset="0"/>
                <a:cs typeface="Arial" pitchFamily="34" charset="0"/>
              </a:rPr>
              <a:t>fine</a:t>
            </a:r>
            <a:r>
              <a:rPr lang="el-GR" sz="2000" dirty="0">
                <a:latin typeface="Arial" pitchFamily="34" charset="0"/>
                <a:cs typeface="Arial" pitchFamily="34" charset="0"/>
              </a:rPr>
              <a:t>-</a:t>
            </a:r>
            <a:r>
              <a:rPr lang="el-GR" sz="2000" dirty="0" err="1">
                <a:latin typeface="Arial" pitchFamily="34" charset="0"/>
                <a:cs typeface="Arial" pitchFamily="34" charset="0"/>
              </a:rPr>
              <a:t>tuning</a:t>
            </a:r>
            <a:r>
              <a:rPr lang="el-GR" sz="2000" dirty="0">
                <a:latin typeface="Arial" pitchFamily="34" charset="0"/>
                <a:cs typeface="Arial" pitchFamily="34" charset="0"/>
              </a:rPr>
              <a:t> </a:t>
            </a:r>
            <a:r>
              <a:rPr lang="el-GR" sz="2000" dirty="0" err="1">
                <a:latin typeface="Arial" pitchFamily="34" charset="0"/>
                <a:cs typeface="Arial" pitchFamily="34" charset="0"/>
              </a:rPr>
              <a:t>is</a:t>
            </a:r>
            <a:r>
              <a:rPr lang="el-GR" sz="2000" dirty="0">
                <a:latin typeface="Arial" pitchFamily="34" charset="0"/>
                <a:cs typeface="Arial" pitchFamily="34" charset="0"/>
              </a:rPr>
              <a:t> </a:t>
            </a:r>
            <a:r>
              <a:rPr lang="el-GR" sz="2000" dirty="0" err="1">
                <a:latin typeface="Arial" pitchFamily="34" charset="0"/>
                <a:cs typeface="Arial" pitchFamily="34" charset="0"/>
              </a:rPr>
              <a:t>done</a:t>
            </a:r>
            <a:r>
              <a:rPr lang="el-GR" sz="2000" dirty="0">
                <a:latin typeface="Arial" pitchFamily="34" charset="0"/>
                <a:cs typeface="Arial" pitchFamily="34" charset="0"/>
              </a:rPr>
              <a:t> </a:t>
            </a:r>
            <a:r>
              <a:rPr lang="el-GR" sz="2000" dirty="0" err="1">
                <a:latin typeface="Arial" pitchFamily="34" charset="0"/>
                <a:cs typeface="Arial" pitchFamily="34" charset="0"/>
              </a:rPr>
              <a:t>using</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b="1" i="1" dirty="0" err="1">
                <a:latin typeface="Arial" pitchFamily="34" charset="0"/>
                <a:cs typeface="Arial" pitchFamily="34" charset="0"/>
              </a:rPr>
              <a:t>iterative</a:t>
            </a:r>
            <a:r>
              <a:rPr lang="el-GR" sz="2000" b="1" i="1" dirty="0">
                <a:latin typeface="Arial" pitchFamily="34" charset="0"/>
                <a:cs typeface="Arial" pitchFamily="34" charset="0"/>
              </a:rPr>
              <a:t> </a:t>
            </a:r>
            <a:r>
              <a:rPr lang="el-GR" sz="2000" b="1" i="1" dirty="0" err="1">
                <a:latin typeface="Arial" pitchFamily="34" charset="0"/>
                <a:cs typeface="Arial" pitchFamily="34" charset="0"/>
              </a:rPr>
              <a:t>case</a:t>
            </a:r>
            <a:r>
              <a:rPr lang="el-GR" sz="2000" b="1" i="1" dirty="0">
                <a:latin typeface="Arial" pitchFamily="34" charset="0"/>
                <a:cs typeface="Arial" pitchFamily="34" charset="0"/>
              </a:rPr>
              <a:t> </a:t>
            </a:r>
            <a:r>
              <a:rPr lang="el-GR" sz="2000" b="1" i="1" dirty="0" err="1">
                <a:latin typeface="Arial" pitchFamily="34" charset="0"/>
                <a:cs typeface="Arial" pitchFamily="34" charset="0"/>
              </a:rPr>
              <a:t>filtering</a:t>
            </a:r>
            <a:r>
              <a:rPr lang="el-GR" sz="2000" b="1" i="1" dirty="0">
                <a:latin typeface="Arial" pitchFamily="34" charset="0"/>
                <a:cs typeface="Arial" pitchFamily="34" charset="0"/>
              </a:rPr>
              <a:t> </a:t>
            </a:r>
            <a:r>
              <a:rPr lang="el-GR" sz="2000" dirty="0" err="1">
                <a:latin typeface="Arial" pitchFamily="34" charset="0"/>
                <a:cs typeface="Arial" pitchFamily="34" charset="0"/>
              </a:rPr>
              <a:t>algorithm</a:t>
            </a:r>
            <a:r>
              <a:rPr lang="el-GR" sz="2000" dirty="0">
                <a:latin typeface="Arial" pitchFamily="34" charset="0"/>
                <a:cs typeface="Arial" pitchFamily="34" charset="0"/>
              </a:rPr>
              <a:t> (ICF). </a:t>
            </a:r>
            <a:endParaRPr lang="en-US" sz="2000" dirty="0" smtClean="0">
              <a:latin typeface="Arial" pitchFamily="34" charset="0"/>
              <a:cs typeface="Arial" pitchFamily="34" charset="0"/>
            </a:endParaRPr>
          </a:p>
          <a:p>
            <a:r>
              <a:rPr lang="el-GR" sz="2000" dirty="0" err="1" smtClean="0">
                <a:latin typeface="Arial" pitchFamily="34" charset="0"/>
                <a:cs typeface="Arial" pitchFamily="34" charset="0"/>
              </a:rPr>
              <a:t>In</a:t>
            </a:r>
            <a:r>
              <a:rPr lang="el-GR" sz="2000" dirty="0" smtClean="0">
                <a:latin typeface="Arial" pitchFamily="34" charset="0"/>
                <a:cs typeface="Arial" pitchFamily="34" charset="0"/>
              </a:rPr>
              <a:t> </a:t>
            </a:r>
            <a:r>
              <a:rPr lang="el-GR" sz="2000" dirty="0" err="1">
                <a:latin typeface="Arial" pitchFamily="34" charset="0"/>
                <a:cs typeface="Arial" pitchFamily="34" charset="0"/>
              </a:rPr>
              <a:t>order</a:t>
            </a:r>
            <a:r>
              <a:rPr lang="el-GR" sz="2000" dirty="0">
                <a:latin typeface="Arial" pitchFamily="34" charset="0"/>
                <a:cs typeface="Arial" pitchFamily="34" charset="0"/>
              </a:rPr>
              <a:t> </a:t>
            </a:r>
            <a:r>
              <a:rPr lang="el-GR" sz="2000" dirty="0" err="1">
                <a:latin typeface="Arial" pitchFamily="34" charset="0"/>
                <a:cs typeface="Arial" pitchFamily="34" charset="0"/>
              </a:rPr>
              <a:t>to</a:t>
            </a:r>
            <a:r>
              <a:rPr lang="el-GR" sz="2000" dirty="0">
                <a:latin typeface="Arial" pitchFamily="34" charset="0"/>
                <a:cs typeface="Arial" pitchFamily="34" charset="0"/>
              </a:rPr>
              <a:t> </a:t>
            </a:r>
            <a:r>
              <a:rPr lang="el-GR" sz="2000" dirty="0" err="1">
                <a:latin typeface="Arial" pitchFamily="34" charset="0"/>
                <a:cs typeface="Arial" pitchFamily="34" charset="0"/>
              </a:rPr>
              <a:t>explain</a:t>
            </a:r>
            <a:r>
              <a:rPr lang="el-GR" sz="2000" dirty="0">
                <a:latin typeface="Arial" pitchFamily="34" charset="0"/>
                <a:cs typeface="Arial" pitchFamily="34" charset="0"/>
              </a:rPr>
              <a:t> </a:t>
            </a:r>
            <a:r>
              <a:rPr lang="el-GR" sz="2000" dirty="0" err="1">
                <a:latin typeface="Arial" pitchFamily="34" charset="0"/>
                <a:cs typeface="Arial" pitchFamily="34" charset="0"/>
              </a:rPr>
              <a:t>this</a:t>
            </a:r>
            <a:r>
              <a:rPr lang="el-GR" sz="2000" dirty="0">
                <a:latin typeface="Arial" pitchFamily="34" charset="0"/>
                <a:cs typeface="Arial" pitchFamily="34" charset="0"/>
              </a:rPr>
              <a:t> </a:t>
            </a:r>
            <a:r>
              <a:rPr lang="el-GR" sz="2000" dirty="0" err="1">
                <a:latin typeface="Arial" pitchFamily="34" charset="0"/>
                <a:cs typeface="Arial" pitchFamily="34" charset="0"/>
              </a:rPr>
              <a:t>algorithm</a:t>
            </a:r>
            <a:r>
              <a:rPr lang="el-GR" sz="2000" dirty="0">
                <a:latin typeface="Arial" pitchFamily="34" charset="0"/>
                <a:cs typeface="Arial" pitchFamily="34" charset="0"/>
              </a:rPr>
              <a:t> </a:t>
            </a:r>
            <a:r>
              <a:rPr lang="en-US" sz="2000" dirty="0" smtClean="0">
                <a:latin typeface="Arial" pitchFamily="34" charset="0"/>
                <a:cs typeface="Arial" pitchFamily="34" charset="0"/>
              </a:rPr>
              <a:t>we</a:t>
            </a:r>
            <a:r>
              <a:rPr lang="el-GR" sz="2000" dirty="0" smtClean="0">
                <a:latin typeface="Arial" pitchFamily="34" charset="0"/>
                <a:cs typeface="Arial" pitchFamily="34" charset="0"/>
              </a:rPr>
              <a:t> </a:t>
            </a:r>
            <a:r>
              <a:rPr lang="el-GR" sz="2000" dirty="0" err="1">
                <a:latin typeface="Arial" pitchFamily="34" charset="0"/>
                <a:cs typeface="Arial" pitchFamily="34" charset="0"/>
              </a:rPr>
              <a:t>will</a:t>
            </a:r>
            <a:r>
              <a:rPr lang="el-GR" sz="2000" dirty="0">
                <a:latin typeface="Arial" pitchFamily="34" charset="0"/>
                <a:cs typeface="Arial" pitchFamily="34" charset="0"/>
              </a:rPr>
              <a:t> </a:t>
            </a:r>
            <a:r>
              <a:rPr lang="el-GR" sz="2000" dirty="0" err="1">
                <a:latin typeface="Arial" pitchFamily="34" charset="0"/>
                <a:cs typeface="Arial" pitchFamily="34" charset="0"/>
              </a:rPr>
              <a:t>first</a:t>
            </a:r>
            <a:r>
              <a:rPr lang="el-GR" sz="2000" dirty="0">
                <a:latin typeface="Arial" pitchFamily="34" charset="0"/>
                <a:cs typeface="Arial" pitchFamily="34" charset="0"/>
              </a:rPr>
              <a:t> </a:t>
            </a:r>
            <a:r>
              <a:rPr lang="el-GR" sz="2000" dirty="0" err="1">
                <a:latin typeface="Arial" pitchFamily="34" charset="0"/>
                <a:cs typeface="Arial" pitchFamily="34" charset="0"/>
              </a:rPr>
              <a:t>introduce</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notion</a:t>
            </a:r>
            <a:r>
              <a:rPr lang="el-GR" sz="2000" dirty="0">
                <a:latin typeface="Arial" pitchFamily="34" charset="0"/>
                <a:cs typeface="Arial" pitchFamily="34" charset="0"/>
              </a:rPr>
              <a:t> </a:t>
            </a:r>
            <a:r>
              <a:rPr lang="el-GR" sz="2000" dirty="0" err="1">
                <a:latin typeface="Arial" pitchFamily="34" charset="0"/>
                <a:cs typeface="Arial" pitchFamily="34" charset="0"/>
              </a:rPr>
              <a:t>of</a:t>
            </a:r>
            <a:r>
              <a:rPr lang="el-GR" sz="2000" dirty="0">
                <a:latin typeface="Arial" pitchFamily="34" charset="0"/>
                <a:cs typeface="Arial" pitchFamily="34" charset="0"/>
              </a:rPr>
              <a:t> a </a:t>
            </a:r>
            <a:r>
              <a:rPr lang="el-GR" sz="2000" i="1" dirty="0" err="1">
                <a:latin typeface="Arial" pitchFamily="34" charset="0"/>
                <a:cs typeface="Arial" pitchFamily="34" charset="0"/>
              </a:rPr>
              <a:t>reachable</a:t>
            </a:r>
            <a:r>
              <a:rPr lang="el-GR" sz="2000" i="1" dirty="0">
                <a:latin typeface="Arial" pitchFamily="34" charset="0"/>
                <a:cs typeface="Arial" pitchFamily="34" charset="0"/>
              </a:rPr>
              <a:t> </a:t>
            </a:r>
            <a:r>
              <a:rPr lang="el-GR" sz="2000" i="1" dirty="0" err="1">
                <a:latin typeface="Arial" pitchFamily="34" charset="0"/>
                <a:cs typeface="Arial" pitchFamily="34" charset="0"/>
              </a:rPr>
              <a:t>set</a:t>
            </a:r>
            <a:r>
              <a:rPr lang="el-GR" sz="2000" dirty="0">
                <a:latin typeface="Arial" pitchFamily="34" charset="0"/>
                <a:cs typeface="Arial" pitchFamily="34" charset="0"/>
              </a:rPr>
              <a:t> </a:t>
            </a:r>
            <a:r>
              <a:rPr lang="el-GR" sz="2000" dirty="0" err="1">
                <a:latin typeface="Arial" pitchFamily="34" charset="0"/>
                <a:cs typeface="Arial" pitchFamily="34" charset="0"/>
              </a:rPr>
              <a:t>and</a:t>
            </a:r>
            <a:r>
              <a:rPr lang="el-GR" sz="2000" dirty="0">
                <a:latin typeface="Arial" pitchFamily="34" charset="0"/>
                <a:cs typeface="Arial" pitchFamily="34" charset="0"/>
              </a:rPr>
              <a:t> </a:t>
            </a:r>
            <a:r>
              <a:rPr lang="el-GR" sz="2000" i="1" dirty="0" err="1">
                <a:latin typeface="Arial" pitchFamily="34" charset="0"/>
                <a:cs typeface="Arial" pitchFamily="34" charset="0"/>
              </a:rPr>
              <a:t>coverage</a:t>
            </a:r>
            <a:r>
              <a:rPr lang="el-GR" sz="2000" i="1" dirty="0">
                <a:latin typeface="Arial" pitchFamily="34" charset="0"/>
                <a:cs typeface="Arial" pitchFamily="34" charset="0"/>
              </a:rPr>
              <a:t> </a:t>
            </a:r>
            <a:r>
              <a:rPr lang="el-GR" sz="2000" i="1" dirty="0" err="1">
                <a:latin typeface="Arial" pitchFamily="34" charset="0"/>
                <a:cs typeface="Arial" pitchFamily="34" charset="0"/>
              </a:rPr>
              <a:t>set</a:t>
            </a:r>
            <a:r>
              <a:rPr lang="el-GR" sz="2000" dirty="0">
                <a:latin typeface="Arial" pitchFamily="34" charset="0"/>
                <a:cs typeface="Arial" pitchFamily="34" charset="0"/>
              </a:rPr>
              <a:t>. A </a:t>
            </a:r>
            <a:r>
              <a:rPr lang="el-GR" sz="2000" dirty="0" err="1">
                <a:latin typeface="Arial" pitchFamily="34" charset="0"/>
                <a:cs typeface="Arial" pitchFamily="34" charset="0"/>
              </a:rPr>
              <a:t>point's</a:t>
            </a:r>
            <a:r>
              <a:rPr lang="el-GR" sz="2000" dirty="0">
                <a:latin typeface="Arial" pitchFamily="34" charset="0"/>
                <a:cs typeface="Arial" pitchFamily="34" charset="0"/>
              </a:rPr>
              <a:t> </a:t>
            </a:r>
            <a:r>
              <a:rPr lang="el-GR" sz="2000" dirty="0" err="1">
                <a:latin typeface="Arial" pitchFamily="34" charset="0"/>
                <a:cs typeface="Arial" pitchFamily="34" charset="0"/>
              </a:rPr>
              <a:t>reachable</a:t>
            </a:r>
            <a:r>
              <a:rPr lang="el-GR" sz="2000" dirty="0">
                <a:latin typeface="Arial" pitchFamily="34" charset="0"/>
                <a:cs typeface="Arial" pitchFamily="34" charset="0"/>
              </a:rPr>
              <a:t> </a:t>
            </a:r>
            <a:r>
              <a:rPr lang="el-GR" sz="2000" dirty="0" err="1">
                <a:latin typeface="Arial" pitchFamily="34" charset="0"/>
                <a:cs typeface="Arial" pitchFamily="34" charset="0"/>
              </a:rPr>
              <a:t>set</a:t>
            </a:r>
            <a:r>
              <a:rPr lang="el-GR" sz="2000" dirty="0">
                <a:latin typeface="Arial" pitchFamily="34" charset="0"/>
                <a:cs typeface="Arial" pitchFamily="34" charset="0"/>
              </a:rPr>
              <a:t> </a:t>
            </a:r>
            <a:r>
              <a:rPr lang="el-GR" sz="2000" dirty="0" err="1">
                <a:latin typeface="Arial" pitchFamily="34" charset="0"/>
                <a:cs typeface="Arial" pitchFamily="34" charset="0"/>
              </a:rPr>
              <a:t>is</a:t>
            </a:r>
            <a:r>
              <a:rPr lang="el-GR" sz="2000" dirty="0">
                <a:latin typeface="Arial" pitchFamily="34" charset="0"/>
                <a:cs typeface="Arial" pitchFamily="34" charset="0"/>
              </a:rPr>
              <a:t> </a:t>
            </a:r>
            <a:r>
              <a:rPr lang="el-GR" sz="2000" dirty="0" err="1">
                <a:latin typeface="Arial" pitchFamily="34" charset="0"/>
                <a:cs typeface="Arial" pitchFamily="34" charset="0"/>
              </a:rPr>
              <a:t>calculated</a:t>
            </a:r>
            <a:r>
              <a:rPr lang="el-GR" sz="2000" dirty="0">
                <a:latin typeface="Arial" pitchFamily="34" charset="0"/>
                <a:cs typeface="Arial" pitchFamily="34" charset="0"/>
              </a:rPr>
              <a:t> </a:t>
            </a:r>
            <a:r>
              <a:rPr lang="el-GR" sz="2000" dirty="0" err="1">
                <a:latin typeface="Arial" pitchFamily="34" charset="0"/>
                <a:cs typeface="Arial" pitchFamily="34" charset="0"/>
              </a:rPr>
              <a:t>in</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following</a:t>
            </a:r>
            <a:r>
              <a:rPr lang="el-GR" sz="2000" dirty="0">
                <a:latin typeface="Arial" pitchFamily="34" charset="0"/>
                <a:cs typeface="Arial" pitchFamily="34" charset="0"/>
              </a:rPr>
              <a:t> </a:t>
            </a:r>
            <a:r>
              <a:rPr lang="el-GR" sz="2000" dirty="0" err="1">
                <a:latin typeface="Arial" pitchFamily="34" charset="0"/>
                <a:cs typeface="Arial" pitchFamily="34" charset="0"/>
              </a:rPr>
              <a:t>way</a:t>
            </a:r>
            <a:r>
              <a:rPr lang="el-GR" sz="2000" dirty="0">
                <a:latin typeface="Arial" pitchFamily="34" charset="0"/>
                <a:cs typeface="Arial" pitchFamily="34" charset="0"/>
              </a:rPr>
              <a:t>: </a:t>
            </a:r>
            <a:r>
              <a:rPr lang="el-GR" sz="2000" dirty="0" err="1">
                <a:latin typeface="Arial" pitchFamily="34" charset="0"/>
                <a:cs typeface="Arial" pitchFamily="34" charset="0"/>
              </a:rPr>
              <a:t>Use</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distance</a:t>
            </a:r>
            <a:r>
              <a:rPr lang="el-GR" sz="2000" dirty="0">
                <a:latin typeface="Arial" pitchFamily="34" charset="0"/>
                <a:cs typeface="Arial" pitchFamily="34" charset="0"/>
              </a:rPr>
              <a:t> </a:t>
            </a:r>
            <a:r>
              <a:rPr lang="el-GR" sz="2000" dirty="0" err="1">
                <a:latin typeface="Arial" pitchFamily="34" charset="0"/>
                <a:cs typeface="Arial" pitchFamily="34" charset="0"/>
              </a:rPr>
              <a:t>from</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point</a:t>
            </a:r>
            <a:r>
              <a:rPr lang="el-GR" sz="2000" dirty="0">
                <a:latin typeface="Arial" pitchFamily="34" charset="0"/>
                <a:cs typeface="Arial" pitchFamily="34" charset="0"/>
              </a:rPr>
              <a:t> </a:t>
            </a:r>
            <a:r>
              <a:rPr lang="el-GR" sz="2000" dirty="0" err="1">
                <a:latin typeface="Arial" pitchFamily="34" charset="0"/>
                <a:cs typeface="Arial" pitchFamily="34" charset="0"/>
              </a:rPr>
              <a:t>to</a:t>
            </a:r>
            <a:r>
              <a:rPr lang="el-GR" sz="2000" dirty="0">
                <a:latin typeface="Arial" pitchFamily="34" charset="0"/>
                <a:cs typeface="Arial" pitchFamily="34" charset="0"/>
              </a:rPr>
              <a:t> </a:t>
            </a:r>
            <a:r>
              <a:rPr lang="el-GR" sz="2000" dirty="0" err="1">
                <a:latin typeface="Arial" pitchFamily="34" charset="0"/>
                <a:cs typeface="Arial" pitchFamily="34" charset="0"/>
              </a:rPr>
              <a:t>its</a:t>
            </a:r>
            <a:r>
              <a:rPr lang="el-GR" sz="2000" dirty="0">
                <a:latin typeface="Arial" pitchFamily="34" charset="0"/>
                <a:cs typeface="Arial" pitchFamily="34" charset="0"/>
              </a:rPr>
              <a:t> </a:t>
            </a:r>
            <a:r>
              <a:rPr lang="el-GR" sz="2000" dirty="0" err="1">
                <a:latin typeface="Arial" pitchFamily="34" charset="0"/>
                <a:cs typeface="Arial" pitchFamily="34" charset="0"/>
              </a:rPr>
              <a:t>nearest</a:t>
            </a:r>
            <a:r>
              <a:rPr lang="el-GR" sz="2000" dirty="0">
                <a:latin typeface="Arial" pitchFamily="34" charset="0"/>
                <a:cs typeface="Arial" pitchFamily="34" charset="0"/>
              </a:rPr>
              <a:t> </a:t>
            </a:r>
            <a:r>
              <a:rPr lang="el-GR" sz="2000" dirty="0" err="1">
                <a:latin typeface="Arial" pitchFamily="34" charset="0"/>
                <a:cs typeface="Arial" pitchFamily="34" charset="0"/>
              </a:rPr>
              <a:t>neighbor</a:t>
            </a:r>
            <a:r>
              <a:rPr lang="el-GR" sz="2000" dirty="0">
                <a:latin typeface="Arial" pitchFamily="34" charset="0"/>
                <a:cs typeface="Arial" pitchFamily="34" charset="0"/>
              </a:rPr>
              <a:t> </a:t>
            </a:r>
            <a:r>
              <a:rPr lang="el-GR" sz="2000" dirty="0" err="1">
                <a:latin typeface="Arial" pitchFamily="34" charset="0"/>
                <a:cs typeface="Arial" pitchFamily="34" charset="0"/>
              </a:rPr>
              <a:t>of</a:t>
            </a:r>
            <a:r>
              <a:rPr lang="el-GR" sz="2000" dirty="0">
                <a:latin typeface="Arial" pitchFamily="34" charset="0"/>
                <a:cs typeface="Arial" pitchFamily="34" charset="0"/>
              </a:rPr>
              <a:t> </a:t>
            </a:r>
            <a:r>
              <a:rPr lang="el-GR" sz="2000" dirty="0" err="1">
                <a:latin typeface="Arial" pitchFamily="34" charset="0"/>
                <a:cs typeface="Arial" pitchFamily="34" charset="0"/>
              </a:rPr>
              <a:t>different</a:t>
            </a:r>
            <a:r>
              <a:rPr lang="el-GR" sz="2000" dirty="0">
                <a:latin typeface="Arial" pitchFamily="34" charset="0"/>
                <a:cs typeface="Arial" pitchFamily="34" charset="0"/>
              </a:rPr>
              <a:t> </a:t>
            </a:r>
            <a:r>
              <a:rPr lang="el-GR" sz="2000" dirty="0" err="1">
                <a:latin typeface="Arial" pitchFamily="34" charset="0"/>
                <a:cs typeface="Arial" pitchFamily="34" charset="0"/>
              </a:rPr>
              <a:t>class</a:t>
            </a:r>
            <a:r>
              <a:rPr lang="el-GR" sz="2000" dirty="0">
                <a:latin typeface="Arial" pitchFamily="34" charset="0"/>
                <a:cs typeface="Arial" pitchFamily="34" charset="0"/>
              </a:rPr>
              <a:t> (</a:t>
            </a:r>
            <a:r>
              <a:rPr lang="el-GR" sz="2000" dirty="0" err="1">
                <a:latin typeface="Arial" pitchFamily="34" charset="0"/>
                <a:cs typeface="Arial" pitchFamily="34" charset="0"/>
              </a:rPr>
              <a:t>in</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literature</a:t>
            </a:r>
            <a:r>
              <a:rPr lang="el-GR" sz="2000" dirty="0">
                <a:latin typeface="Arial" pitchFamily="34" charset="0"/>
                <a:cs typeface="Arial" pitchFamily="34" charset="0"/>
              </a:rPr>
              <a:t> </a:t>
            </a:r>
            <a:r>
              <a:rPr lang="el-GR" sz="2000" dirty="0" err="1">
                <a:latin typeface="Arial" pitchFamily="34" charset="0"/>
                <a:cs typeface="Arial" pitchFamily="34" charset="0"/>
              </a:rPr>
              <a:t>also</a:t>
            </a:r>
            <a:r>
              <a:rPr lang="el-GR" sz="2000" dirty="0">
                <a:latin typeface="Arial" pitchFamily="34" charset="0"/>
                <a:cs typeface="Arial" pitchFamily="34" charset="0"/>
              </a:rPr>
              <a:t> </a:t>
            </a:r>
            <a:r>
              <a:rPr lang="el-GR" sz="2000" dirty="0" err="1">
                <a:latin typeface="Arial" pitchFamily="34" charset="0"/>
                <a:cs typeface="Arial" pitchFamily="34" charset="0"/>
              </a:rPr>
              <a:t>called</a:t>
            </a:r>
            <a:r>
              <a:rPr lang="el-GR" sz="2000" dirty="0">
                <a:latin typeface="Arial" pitchFamily="34" charset="0"/>
                <a:cs typeface="Arial" pitchFamily="34" charset="0"/>
              </a:rPr>
              <a:t> '</a:t>
            </a:r>
            <a:r>
              <a:rPr lang="el-GR" sz="2000" dirty="0" err="1">
                <a:latin typeface="Arial" pitchFamily="34" charset="0"/>
                <a:cs typeface="Arial" pitchFamily="34" charset="0"/>
              </a:rPr>
              <a:t>nearest</a:t>
            </a:r>
            <a:r>
              <a:rPr lang="el-GR" sz="2000" dirty="0">
                <a:latin typeface="Arial" pitchFamily="34" charset="0"/>
                <a:cs typeface="Arial" pitchFamily="34" charset="0"/>
              </a:rPr>
              <a:t> </a:t>
            </a:r>
            <a:r>
              <a:rPr lang="el-GR" sz="2000" dirty="0" err="1">
                <a:latin typeface="Arial" pitchFamily="34" charset="0"/>
                <a:cs typeface="Arial" pitchFamily="34" charset="0"/>
              </a:rPr>
              <a:t>enemy</a:t>
            </a:r>
            <a:r>
              <a:rPr lang="el-GR" sz="2000" dirty="0">
                <a:latin typeface="Arial" pitchFamily="34" charset="0"/>
                <a:cs typeface="Arial" pitchFamily="34" charset="0"/>
              </a:rPr>
              <a:t>') </a:t>
            </a:r>
            <a:r>
              <a:rPr lang="el-GR" sz="2000" dirty="0" err="1">
                <a:latin typeface="Arial" pitchFamily="34" charset="0"/>
                <a:cs typeface="Arial" pitchFamily="34" charset="0"/>
              </a:rPr>
              <a:t>as</a:t>
            </a:r>
            <a:r>
              <a:rPr lang="el-GR" sz="2000" dirty="0">
                <a:latin typeface="Arial" pitchFamily="34" charset="0"/>
                <a:cs typeface="Arial" pitchFamily="34" charset="0"/>
              </a:rPr>
              <a:t> </a:t>
            </a:r>
            <a:r>
              <a:rPr lang="el-GR" sz="2000" dirty="0" err="1">
                <a:latin typeface="Arial" pitchFamily="34" charset="0"/>
                <a:cs typeface="Arial" pitchFamily="34" charset="0"/>
              </a:rPr>
              <a:t>radius</a:t>
            </a:r>
            <a:r>
              <a:rPr lang="el-GR" sz="2000" dirty="0">
                <a:latin typeface="Arial" pitchFamily="34" charset="0"/>
                <a:cs typeface="Arial" pitchFamily="34" charset="0"/>
              </a:rPr>
              <a:t> </a:t>
            </a:r>
            <a:r>
              <a:rPr lang="el-GR" sz="2000" dirty="0" err="1">
                <a:latin typeface="Arial" pitchFamily="34" charset="0"/>
                <a:cs typeface="Arial" pitchFamily="34" charset="0"/>
              </a:rPr>
              <a:t>for</a:t>
            </a:r>
            <a:r>
              <a:rPr lang="el-GR" sz="2000" dirty="0">
                <a:latin typeface="Arial" pitchFamily="34" charset="0"/>
                <a:cs typeface="Arial" pitchFamily="34" charset="0"/>
              </a:rPr>
              <a:t> a </a:t>
            </a:r>
            <a:r>
              <a:rPr lang="el-GR" sz="2000" dirty="0" err="1">
                <a:latin typeface="Arial" pitchFamily="34" charset="0"/>
                <a:cs typeface="Arial" pitchFamily="34" charset="0"/>
              </a:rPr>
              <a:t>circle</a:t>
            </a:r>
            <a:r>
              <a:rPr lang="el-GR" sz="2000" dirty="0">
                <a:latin typeface="Arial" pitchFamily="34" charset="0"/>
                <a:cs typeface="Arial" pitchFamily="34" charset="0"/>
              </a:rPr>
              <a:t> </a:t>
            </a:r>
            <a:r>
              <a:rPr lang="el-GR" sz="2000" dirty="0" err="1">
                <a:latin typeface="Arial" pitchFamily="34" charset="0"/>
                <a:cs typeface="Arial" pitchFamily="34" charset="0"/>
              </a:rPr>
              <a:t>around</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point</a:t>
            </a:r>
            <a:r>
              <a:rPr lang="el-GR" sz="2000" dirty="0">
                <a:latin typeface="Arial" pitchFamily="34" charset="0"/>
                <a:cs typeface="Arial" pitchFamily="34" charset="0"/>
              </a:rPr>
              <a:t>. </a:t>
            </a:r>
            <a:r>
              <a:rPr lang="el-GR" sz="2000" dirty="0" err="1">
                <a:latin typeface="Arial" pitchFamily="34" charset="0"/>
                <a:cs typeface="Arial" pitchFamily="34" charset="0"/>
              </a:rPr>
              <a:t>All</a:t>
            </a:r>
            <a:r>
              <a:rPr lang="el-GR" sz="2000" dirty="0">
                <a:latin typeface="Arial" pitchFamily="34" charset="0"/>
                <a:cs typeface="Arial" pitchFamily="34" charset="0"/>
              </a:rPr>
              <a:t> </a:t>
            </a:r>
            <a:r>
              <a:rPr lang="el-GR" sz="2000" dirty="0" err="1">
                <a:latin typeface="Arial" pitchFamily="34" charset="0"/>
                <a:cs typeface="Arial" pitchFamily="34" charset="0"/>
              </a:rPr>
              <a:t>elements</a:t>
            </a:r>
            <a:r>
              <a:rPr lang="el-GR" sz="2000" dirty="0">
                <a:latin typeface="Arial" pitchFamily="34" charset="0"/>
                <a:cs typeface="Arial" pitchFamily="34" charset="0"/>
              </a:rPr>
              <a:t> </a:t>
            </a:r>
            <a:r>
              <a:rPr lang="el-GR" sz="2000" dirty="0" err="1">
                <a:latin typeface="Arial" pitchFamily="34" charset="0"/>
                <a:cs typeface="Arial" pitchFamily="34" charset="0"/>
              </a:rPr>
              <a:t>that</a:t>
            </a:r>
            <a:r>
              <a:rPr lang="el-GR" sz="2000" dirty="0">
                <a:latin typeface="Arial" pitchFamily="34" charset="0"/>
                <a:cs typeface="Arial" pitchFamily="34" charset="0"/>
              </a:rPr>
              <a:t> </a:t>
            </a:r>
            <a:r>
              <a:rPr lang="el-GR" sz="2000" dirty="0" err="1">
                <a:latin typeface="Arial" pitchFamily="34" charset="0"/>
                <a:cs typeface="Arial" pitchFamily="34" charset="0"/>
              </a:rPr>
              <a:t>lie</a:t>
            </a:r>
            <a:r>
              <a:rPr lang="el-GR" sz="2000" dirty="0">
                <a:latin typeface="Arial" pitchFamily="34" charset="0"/>
                <a:cs typeface="Arial" pitchFamily="34" charset="0"/>
              </a:rPr>
              <a:t> </a:t>
            </a:r>
            <a:r>
              <a:rPr lang="el-GR" sz="2000" dirty="0" err="1">
                <a:latin typeface="Arial" pitchFamily="34" charset="0"/>
                <a:cs typeface="Arial" pitchFamily="34" charset="0"/>
              </a:rPr>
              <a:t>in</a:t>
            </a:r>
            <a:r>
              <a:rPr lang="el-GR" sz="2000" dirty="0">
                <a:latin typeface="Arial" pitchFamily="34" charset="0"/>
                <a:cs typeface="Arial" pitchFamily="34" charset="0"/>
              </a:rPr>
              <a:t> </a:t>
            </a:r>
            <a:r>
              <a:rPr lang="el-GR" sz="2000" dirty="0" err="1">
                <a:latin typeface="Arial" pitchFamily="34" charset="0"/>
                <a:cs typeface="Arial" pitchFamily="34" charset="0"/>
              </a:rPr>
              <a:t>this</a:t>
            </a:r>
            <a:r>
              <a:rPr lang="el-GR" sz="2000" dirty="0">
                <a:latin typeface="Arial" pitchFamily="34" charset="0"/>
                <a:cs typeface="Arial" pitchFamily="34" charset="0"/>
              </a:rPr>
              <a:t> </a:t>
            </a:r>
            <a:r>
              <a:rPr lang="el-GR" sz="2000" dirty="0" err="1">
                <a:latin typeface="Arial" pitchFamily="34" charset="0"/>
                <a:cs typeface="Arial" pitchFamily="34" charset="0"/>
              </a:rPr>
              <a:t>circle</a:t>
            </a:r>
            <a:r>
              <a:rPr lang="el-GR" sz="2000" dirty="0">
                <a:latin typeface="Arial" pitchFamily="34" charset="0"/>
                <a:cs typeface="Arial" pitchFamily="34" charset="0"/>
              </a:rPr>
              <a:t> </a:t>
            </a:r>
            <a:r>
              <a:rPr lang="el-GR" sz="2000" dirty="0" err="1">
                <a:latin typeface="Arial" pitchFamily="34" charset="0"/>
                <a:cs typeface="Arial" pitchFamily="34" charset="0"/>
              </a:rPr>
              <a:t>belong</a:t>
            </a:r>
            <a:r>
              <a:rPr lang="el-GR" sz="2000" dirty="0">
                <a:latin typeface="Arial" pitchFamily="34" charset="0"/>
                <a:cs typeface="Arial" pitchFamily="34" charset="0"/>
              </a:rPr>
              <a:t> </a:t>
            </a:r>
            <a:r>
              <a:rPr lang="el-GR" sz="2000" dirty="0" err="1">
                <a:latin typeface="Arial" pitchFamily="34" charset="0"/>
                <a:cs typeface="Arial" pitchFamily="34" charset="0"/>
              </a:rPr>
              <a:t>to</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reachable</a:t>
            </a:r>
            <a:r>
              <a:rPr lang="el-GR" sz="2000" dirty="0">
                <a:latin typeface="Arial" pitchFamily="34" charset="0"/>
                <a:cs typeface="Arial" pitchFamily="34" charset="0"/>
              </a:rPr>
              <a:t> </a:t>
            </a:r>
            <a:r>
              <a:rPr lang="el-GR" sz="2000" dirty="0" err="1">
                <a:latin typeface="Arial" pitchFamily="34" charset="0"/>
                <a:cs typeface="Arial" pitchFamily="34" charset="0"/>
              </a:rPr>
              <a:t>set</a:t>
            </a:r>
            <a:r>
              <a:rPr lang="el-GR" sz="2000" dirty="0">
                <a:latin typeface="Arial" pitchFamily="34" charset="0"/>
                <a:cs typeface="Arial" pitchFamily="34" charset="0"/>
              </a:rPr>
              <a:t>. </a:t>
            </a:r>
            <a:r>
              <a:rPr lang="el-GR" sz="2000" b="1" i="1" dirty="0">
                <a:latin typeface="Arial" pitchFamily="34" charset="0"/>
                <a:cs typeface="Arial" pitchFamily="34" charset="0"/>
              </a:rPr>
              <a:t>'</a:t>
            </a:r>
            <a:r>
              <a:rPr lang="el-GR" sz="2000" b="1" i="1" dirty="0" err="1">
                <a:latin typeface="Arial" pitchFamily="34" charset="0"/>
                <a:cs typeface="Arial" pitchFamily="34" charset="0"/>
              </a:rPr>
              <a:t>Figure</a:t>
            </a:r>
            <a:r>
              <a:rPr lang="el-GR" sz="2000" b="1" i="1" dirty="0">
                <a:latin typeface="Arial" pitchFamily="34" charset="0"/>
                <a:cs typeface="Arial" pitchFamily="34" charset="0"/>
              </a:rPr>
              <a:t> 9' </a:t>
            </a:r>
            <a:r>
              <a:rPr lang="el-GR" sz="2000" dirty="0">
                <a:latin typeface="Arial" pitchFamily="34" charset="0"/>
                <a:cs typeface="Arial" pitchFamily="34" charset="0"/>
              </a:rPr>
              <a:t>(</a:t>
            </a:r>
            <a:r>
              <a:rPr lang="el-GR" sz="2000" dirty="0" err="1">
                <a:latin typeface="Arial" pitchFamily="34" charset="0"/>
                <a:cs typeface="Arial" pitchFamily="34" charset="0"/>
              </a:rPr>
              <a:t>captured</a:t>
            </a:r>
            <a:r>
              <a:rPr lang="el-GR" sz="2000" dirty="0">
                <a:latin typeface="Arial" pitchFamily="34" charset="0"/>
                <a:cs typeface="Arial" pitchFamily="34" charset="0"/>
              </a:rPr>
              <a:t> </a:t>
            </a:r>
            <a:r>
              <a:rPr lang="el-GR" sz="2000" dirty="0" err="1">
                <a:latin typeface="Arial" pitchFamily="34" charset="0"/>
                <a:cs typeface="Arial" pitchFamily="34" charset="0"/>
              </a:rPr>
              <a:t>from</a:t>
            </a:r>
            <a:r>
              <a:rPr lang="el-GR" sz="2000" dirty="0">
                <a:latin typeface="Arial" pitchFamily="34" charset="0"/>
                <a:cs typeface="Arial" pitchFamily="34" charset="0"/>
              </a:rPr>
              <a:t> </a:t>
            </a:r>
            <a:r>
              <a:rPr lang="el-GR" sz="2000" u="sng" dirty="0" err="1">
                <a:latin typeface="Arial" pitchFamily="34" charset="0"/>
                <a:cs typeface="Arial" pitchFamily="34" charset="0"/>
                <a:hlinkClick r:id="rId2"/>
              </a:rPr>
              <a:t>this</a:t>
            </a:r>
            <a:r>
              <a:rPr lang="el-GR" sz="2000" dirty="0">
                <a:latin typeface="Arial" pitchFamily="34" charset="0"/>
                <a:cs typeface="Arial" pitchFamily="34" charset="0"/>
              </a:rPr>
              <a:t> </a:t>
            </a:r>
            <a:r>
              <a:rPr lang="el-GR" sz="2000" dirty="0" err="1">
                <a:latin typeface="Arial" pitchFamily="34" charset="0"/>
                <a:cs typeface="Arial" pitchFamily="34" charset="0"/>
              </a:rPr>
              <a:t>applet</a:t>
            </a:r>
            <a:r>
              <a:rPr lang="el-GR" sz="2000" dirty="0">
                <a:latin typeface="Arial" pitchFamily="34" charset="0"/>
                <a:cs typeface="Arial" pitchFamily="34" charset="0"/>
              </a:rPr>
              <a:t>) </a:t>
            </a:r>
            <a:r>
              <a:rPr lang="el-GR" sz="2000" dirty="0" err="1">
                <a:latin typeface="Arial" pitchFamily="34" charset="0"/>
                <a:cs typeface="Arial" pitchFamily="34" charset="0"/>
              </a:rPr>
              <a:t>shows</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reachable</a:t>
            </a:r>
            <a:r>
              <a:rPr lang="el-GR" sz="2000" dirty="0">
                <a:latin typeface="Arial" pitchFamily="34" charset="0"/>
                <a:cs typeface="Arial" pitchFamily="34" charset="0"/>
              </a:rPr>
              <a:t> </a:t>
            </a:r>
            <a:r>
              <a:rPr lang="el-GR" sz="2000" dirty="0" err="1">
                <a:latin typeface="Arial" pitchFamily="34" charset="0"/>
                <a:cs typeface="Arial" pitchFamily="34" charset="0"/>
              </a:rPr>
              <a:t>set</a:t>
            </a:r>
            <a:r>
              <a:rPr lang="el-GR" sz="2000" dirty="0">
                <a:latin typeface="Arial" pitchFamily="34" charset="0"/>
                <a:cs typeface="Arial" pitchFamily="34" charset="0"/>
              </a:rPr>
              <a:t> </a:t>
            </a:r>
            <a:r>
              <a:rPr lang="el-GR" sz="2000" dirty="0" err="1">
                <a:latin typeface="Arial" pitchFamily="34" charset="0"/>
                <a:cs typeface="Arial" pitchFamily="34" charset="0"/>
              </a:rPr>
              <a:t>of</a:t>
            </a:r>
            <a:r>
              <a:rPr lang="el-GR" sz="2000" dirty="0">
                <a:latin typeface="Arial" pitchFamily="34" charset="0"/>
                <a:cs typeface="Arial" pitchFamily="34" charset="0"/>
              </a:rPr>
              <a:t> a </a:t>
            </a:r>
            <a:r>
              <a:rPr lang="el-GR" sz="2000" dirty="0" err="1">
                <a:latin typeface="Arial" pitchFamily="34" charset="0"/>
                <a:cs typeface="Arial" pitchFamily="34" charset="0"/>
              </a:rPr>
              <a:t>point</a:t>
            </a:r>
            <a:r>
              <a:rPr lang="el-GR" sz="2000" dirty="0">
                <a:latin typeface="Arial" pitchFamily="34" charset="0"/>
                <a:cs typeface="Arial" pitchFamily="34" charset="0"/>
              </a:rPr>
              <a:t>. </a:t>
            </a:r>
            <a:r>
              <a:rPr lang="el-GR" sz="2000" dirty="0" err="1">
                <a:latin typeface="Arial" pitchFamily="34" charset="0"/>
                <a:cs typeface="Arial" pitchFamily="34" charset="0"/>
              </a:rPr>
              <a:t>In</a:t>
            </a:r>
            <a:r>
              <a:rPr lang="el-GR" sz="2000" dirty="0">
                <a:latin typeface="Arial" pitchFamily="34" charset="0"/>
                <a:cs typeface="Arial" pitchFamily="34" charset="0"/>
              </a:rPr>
              <a:t> </a:t>
            </a:r>
            <a:r>
              <a:rPr lang="el-GR" sz="2000" dirty="0" err="1">
                <a:latin typeface="Arial" pitchFamily="34" charset="0"/>
                <a:cs typeface="Arial" pitchFamily="34" charset="0"/>
              </a:rPr>
              <a:t>this</a:t>
            </a:r>
            <a:r>
              <a:rPr lang="el-GR" sz="2000" dirty="0">
                <a:latin typeface="Arial" pitchFamily="34" charset="0"/>
                <a:cs typeface="Arial" pitchFamily="34" charset="0"/>
              </a:rPr>
              <a:t> </a:t>
            </a:r>
            <a:r>
              <a:rPr lang="el-GR" sz="2000" dirty="0" err="1">
                <a:latin typeface="Arial" pitchFamily="34" charset="0"/>
                <a:cs typeface="Arial" pitchFamily="34" charset="0"/>
              </a:rPr>
              <a:t>case</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reachable</a:t>
            </a:r>
            <a:r>
              <a:rPr lang="el-GR" sz="2000" dirty="0">
                <a:latin typeface="Arial" pitchFamily="34" charset="0"/>
                <a:cs typeface="Arial" pitchFamily="34" charset="0"/>
              </a:rPr>
              <a:t> </a:t>
            </a:r>
            <a:r>
              <a:rPr lang="el-GR" sz="2000" dirty="0" err="1">
                <a:latin typeface="Arial" pitchFamily="34" charset="0"/>
                <a:cs typeface="Arial" pitchFamily="34" charset="0"/>
              </a:rPr>
              <a:t>set</a:t>
            </a:r>
            <a:r>
              <a:rPr lang="el-GR" sz="2000" dirty="0">
                <a:latin typeface="Arial" pitchFamily="34" charset="0"/>
                <a:cs typeface="Arial" pitchFamily="34" charset="0"/>
              </a:rPr>
              <a:t>-</a:t>
            </a:r>
            <a:r>
              <a:rPr lang="el-GR" sz="2000" dirty="0" err="1">
                <a:latin typeface="Arial" pitchFamily="34" charset="0"/>
                <a:cs typeface="Arial" pitchFamily="34" charset="0"/>
              </a:rPr>
              <a:t>size</a:t>
            </a:r>
            <a:r>
              <a:rPr lang="el-GR" sz="2000" dirty="0">
                <a:latin typeface="Arial" pitchFamily="34" charset="0"/>
                <a:cs typeface="Arial" pitchFamily="34" charset="0"/>
              </a:rPr>
              <a:t> </a:t>
            </a:r>
            <a:r>
              <a:rPr lang="el-GR" sz="2000" dirty="0" err="1">
                <a:latin typeface="Arial" pitchFamily="34" charset="0"/>
                <a:cs typeface="Arial" pitchFamily="34" charset="0"/>
              </a:rPr>
              <a:t>is</a:t>
            </a:r>
            <a:r>
              <a:rPr lang="el-GR" sz="2000" dirty="0">
                <a:latin typeface="Arial" pitchFamily="34" charset="0"/>
                <a:cs typeface="Arial" pitchFamily="34" charset="0"/>
              </a:rPr>
              <a:t> </a:t>
            </a:r>
            <a:r>
              <a:rPr lang="el-GR" sz="2000" dirty="0" err="1">
                <a:latin typeface="Arial" pitchFamily="34" charset="0"/>
                <a:cs typeface="Arial" pitchFamily="34" charset="0"/>
              </a:rPr>
              <a:t>three</a:t>
            </a:r>
            <a:r>
              <a:rPr lang="el-GR" sz="2000" dirty="0">
                <a:latin typeface="Arial" pitchFamily="34" charset="0"/>
                <a:cs typeface="Arial" pitchFamily="34" charset="0"/>
              </a:rPr>
              <a:t>. </a:t>
            </a:r>
            <a:r>
              <a:rPr lang="el-GR" sz="2000" dirty="0" err="1">
                <a:latin typeface="Arial" pitchFamily="34" charset="0"/>
                <a:cs typeface="Arial" pitchFamily="34" charset="0"/>
              </a:rPr>
              <a:t>Another</a:t>
            </a:r>
            <a:r>
              <a:rPr lang="el-GR" sz="2000" dirty="0">
                <a:latin typeface="Arial" pitchFamily="34" charset="0"/>
                <a:cs typeface="Arial" pitchFamily="34" charset="0"/>
              </a:rPr>
              <a:t> </a:t>
            </a:r>
            <a:r>
              <a:rPr lang="el-GR" sz="2000" dirty="0" err="1">
                <a:latin typeface="Arial" pitchFamily="34" charset="0"/>
                <a:cs typeface="Arial" pitchFamily="34" charset="0"/>
              </a:rPr>
              <a:t>notion</a:t>
            </a:r>
            <a:r>
              <a:rPr lang="el-GR" sz="2000" dirty="0">
                <a:latin typeface="Arial" pitchFamily="34" charset="0"/>
                <a:cs typeface="Arial" pitchFamily="34" charset="0"/>
              </a:rPr>
              <a:t> </a:t>
            </a:r>
            <a:r>
              <a:rPr lang="el-GR" sz="2000" dirty="0" err="1">
                <a:latin typeface="Arial" pitchFamily="34" charset="0"/>
                <a:cs typeface="Arial" pitchFamily="34" charset="0"/>
              </a:rPr>
              <a:t>which</a:t>
            </a:r>
            <a:r>
              <a:rPr lang="el-GR" sz="2000" dirty="0">
                <a:latin typeface="Arial" pitchFamily="34" charset="0"/>
                <a:cs typeface="Arial" pitchFamily="34" charset="0"/>
              </a:rPr>
              <a:t> </a:t>
            </a:r>
            <a:r>
              <a:rPr lang="el-GR" sz="2000" dirty="0" err="1">
                <a:latin typeface="Arial" pitchFamily="34" charset="0"/>
                <a:cs typeface="Arial" pitchFamily="34" charset="0"/>
              </a:rPr>
              <a:t>is</a:t>
            </a:r>
            <a:r>
              <a:rPr lang="el-GR" sz="2000" dirty="0">
                <a:latin typeface="Arial" pitchFamily="34" charset="0"/>
                <a:cs typeface="Arial" pitchFamily="34" charset="0"/>
              </a:rPr>
              <a:t> </a:t>
            </a:r>
            <a:r>
              <a:rPr lang="el-GR" sz="2000" dirty="0" err="1">
                <a:latin typeface="Arial" pitchFamily="34" charset="0"/>
                <a:cs typeface="Arial" pitchFamily="34" charset="0"/>
              </a:rPr>
              <a:t>of</a:t>
            </a:r>
            <a:r>
              <a:rPr lang="el-GR" sz="2000" dirty="0">
                <a:latin typeface="Arial" pitchFamily="34" charset="0"/>
                <a:cs typeface="Arial" pitchFamily="34" charset="0"/>
              </a:rPr>
              <a:t> </a:t>
            </a:r>
            <a:r>
              <a:rPr lang="el-GR" sz="2000" dirty="0" err="1">
                <a:latin typeface="Arial" pitchFamily="34" charset="0"/>
                <a:cs typeface="Arial" pitchFamily="34" charset="0"/>
              </a:rPr>
              <a:t>great</a:t>
            </a:r>
            <a:r>
              <a:rPr lang="el-GR" sz="2000" dirty="0">
                <a:latin typeface="Arial" pitchFamily="34" charset="0"/>
                <a:cs typeface="Arial" pitchFamily="34" charset="0"/>
              </a:rPr>
              <a:t> </a:t>
            </a:r>
            <a:r>
              <a:rPr lang="el-GR" sz="2000" dirty="0" err="1">
                <a:latin typeface="Arial" pitchFamily="34" charset="0"/>
                <a:cs typeface="Arial" pitchFamily="34" charset="0"/>
              </a:rPr>
              <a:t>importance</a:t>
            </a:r>
            <a:r>
              <a:rPr lang="el-GR" sz="2000" dirty="0">
                <a:latin typeface="Arial" pitchFamily="34" charset="0"/>
                <a:cs typeface="Arial" pitchFamily="34" charset="0"/>
              </a:rPr>
              <a:t> </a:t>
            </a:r>
            <a:r>
              <a:rPr lang="el-GR" sz="2000" dirty="0" err="1">
                <a:latin typeface="Arial" pitchFamily="34" charset="0"/>
                <a:cs typeface="Arial" pitchFamily="34" charset="0"/>
              </a:rPr>
              <a:t>in</a:t>
            </a:r>
            <a:r>
              <a:rPr lang="el-GR" sz="2000" dirty="0">
                <a:latin typeface="Arial" pitchFamily="34" charset="0"/>
                <a:cs typeface="Arial" pitchFamily="34" charset="0"/>
              </a:rPr>
              <a:t> </a:t>
            </a:r>
            <a:r>
              <a:rPr lang="el-GR" sz="2000" dirty="0" err="1">
                <a:latin typeface="Arial" pitchFamily="34" charset="0"/>
                <a:cs typeface="Arial" pitchFamily="34" charset="0"/>
              </a:rPr>
              <a:t>this</a:t>
            </a:r>
            <a:r>
              <a:rPr lang="el-GR" sz="2000" dirty="0">
                <a:latin typeface="Arial" pitchFamily="34" charset="0"/>
                <a:cs typeface="Arial" pitchFamily="34" charset="0"/>
              </a:rPr>
              <a:t> </a:t>
            </a:r>
            <a:r>
              <a:rPr lang="el-GR" sz="2000" dirty="0" err="1">
                <a:latin typeface="Arial" pitchFamily="34" charset="0"/>
                <a:cs typeface="Arial" pitchFamily="34" charset="0"/>
              </a:rPr>
              <a:t>algorithm</a:t>
            </a:r>
            <a:r>
              <a:rPr lang="el-GR" sz="2000" dirty="0">
                <a:latin typeface="Arial" pitchFamily="34" charset="0"/>
                <a:cs typeface="Arial" pitchFamily="34" charset="0"/>
              </a:rPr>
              <a:t> </a:t>
            </a:r>
            <a:r>
              <a:rPr lang="el-GR" sz="2000" dirty="0" err="1">
                <a:latin typeface="Arial" pitchFamily="34" charset="0"/>
                <a:cs typeface="Arial" pitchFamily="34" charset="0"/>
              </a:rPr>
              <a:t>is</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coverage</a:t>
            </a:r>
            <a:r>
              <a:rPr lang="el-GR" sz="2000" dirty="0">
                <a:latin typeface="Arial" pitchFamily="34" charset="0"/>
                <a:cs typeface="Arial" pitchFamily="34" charset="0"/>
              </a:rPr>
              <a:t> </a:t>
            </a:r>
            <a:r>
              <a:rPr lang="el-GR" sz="2000" dirty="0" err="1">
                <a:latin typeface="Arial" pitchFamily="34" charset="0"/>
                <a:cs typeface="Arial" pitchFamily="34" charset="0"/>
              </a:rPr>
              <a:t>set</a:t>
            </a:r>
            <a:r>
              <a:rPr lang="el-GR" sz="2000" dirty="0">
                <a:latin typeface="Arial" pitchFamily="34" charset="0"/>
                <a:cs typeface="Arial" pitchFamily="34" charset="0"/>
              </a:rPr>
              <a:t> </a:t>
            </a:r>
            <a:r>
              <a:rPr lang="el-GR" sz="2000" dirty="0" err="1">
                <a:latin typeface="Arial" pitchFamily="34" charset="0"/>
                <a:cs typeface="Arial" pitchFamily="34" charset="0"/>
              </a:rPr>
              <a:t>of</a:t>
            </a:r>
            <a:r>
              <a:rPr lang="el-GR" sz="2000" dirty="0">
                <a:latin typeface="Arial" pitchFamily="34" charset="0"/>
                <a:cs typeface="Arial" pitchFamily="34" charset="0"/>
              </a:rPr>
              <a:t> </a:t>
            </a:r>
            <a:r>
              <a:rPr lang="el-GR" sz="2000" dirty="0" err="1">
                <a:latin typeface="Arial" pitchFamily="34" charset="0"/>
                <a:cs typeface="Arial" pitchFamily="34" charset="0"/>
              </a:rPr>
              <a:t>point</a:t>
            </a:r>
            <a:r>
              <a:rPr lang="el-GR" sz="2000" dirty="0">
                <a:latin typeface="Arial" pitchFamily="34" charset="0"/>
                <a:cs typeface="Arial" pitchFamily="34" charset="0"/>
              </a:rPr>
              <a:t> </a:t>
            </a:r>
            <a:r>
              <a:rPr lang="el-GR" sz="2000" i="1" dirty="0">
                <a:latin typeface="Arial" pitchFamily="34" charset="0"/>
                <a:cs typeface="Arial" pitchFamily="34" charset="0"/>
              </a:rPr>
              <a:t>p</a:t>
            </a:r>
            <a:r>
              <a:rPr lang="el-GR" sz="2000" dirty="0">
                <a:latin typeface="Arial" pitchFamily="34" charset="0"/>
                <a:cs typeface="Arial" pitchFamily="34" charset="0"/>
              </a:rPr>
              <a:t>. </a:t>
            </a:r>
            <a:r>
              <a:rPr lang="el-GR" sz="2000" dirty="0" err="1">
                <a:latin typeface="Arial" pitchFamily="34" charset="0"/>
                <a:cs typeface="Arial" pitchFamily="34" charset="0"/>
              </a:rPr>
              <a:t>This</a:t>
            </a:r>
            <a:r>
              <a:rPr lang="el-GR" sz="2000" dirty="0">
                <a:latin typeface="Arial" pitchFamily="34" charset="0"/>
                <a:cs typeface="Arial" pitchFamily="34" charset="0"/>
              </a:rPr>
              <a:t> </a:t>
            </a:r>
            <a:r>
              <a:rPr lang="el-GR" sz="2000" dirty="0" err="1">
                <a:latin typeface="Arial" pitchFamily="34" charset="0"/>
                <a:cs typeface="Arial" pitchFamily="34" charset="0"/>
              </a:rPr>
              <a:t>consists</a:t>
            </a:r>
            <a:r>
              <a:rPr lang="el-GR" sz="2000" dirty="0">
                <a:latin typeface="Arial" pitchFamily="34" charset="0"/>
                <a:cs typeface="Arial" pitchFamily="34" charset="0"/>
              </a:rPr>
              <a:t> </a:t>
            </a:r>
            <a:r>
              <a:rPr lang="el-GR" sz="2000" dirty="0" err="1">
                <a:latin typeface="Arial" pitchFamily="34" charset="0"/>
                <a:cs typeface="Arial" pitchFamily="34" charset="0"/>
              </a:rPr>
              <a:t>of</a:t>
            </a:r>
            <a:r>
              <a:rPr lang="el-GR" sz="2000" dirty="0">
                <a:latin typeface="Arial" pitchFamily="34" charset="0"/>
                <a:cs typeface="Arial" pitchFamily="34" charset="0"/>
              </a:rPr>
              <a:t> </a:t>
            </a:r>
            <a:r>
              <a:rPr lang="el-GR" sz="2000" dirty="0" err="1">
                <a:latin typeface="Arial" pitchFamily="34" charset="0"/>
                <a:cs typeface="Arial" pitchFamily="34" charset="0"/>
              </a:rPr>
              <a:t>all</a:t>
            </a:r>
            <a:r>
              <a:rPr lang="el-GR" sz="2000" dirty="0">
                <a:latin typeface="Arial" pitchFamily="34" charset="0"/>
                <a:cs typeface="Arial" pitchFamily="34" charset="0"/>
              </a:rPr>
              <a:t> </a:t>
            </a:r>
            <a:r>
              <a:rPr lang="el-GR" sz="2000" dirty="0" err="1">
                <a:latin typeface="Arial" pitchFamily="34" charset="0"/>
                <a:cs typeface="Arial" pitchFamily="34" charset="0"/>
              </a:rPr>
              <a:t>elements</a:t>
            </a:r>
            <a:r>
              <a:rPr lang="el-GR" sz="2000" dirty="0">
                <a:latin typeface="Arial" pitchFamily="34" charset="0"/>
                <a:cs typeface="Arial" pitchFamily="34" charset="0"/>
              </a:rPr>
              <a:t> </a:t>
            </a:r>
            <a:r>
              <a:rPr lang="el-GR" sz="2000" dirty="0" err="1">
                <a:latin typeface="Arial" pitchFamily="34" charset="0"/>
                <a:cs typeface="Arial" pitchFamily="34" charset="0"/>
              </a:rPr>
              <a:t>which</a:t>
            </a:r>
            <a:r>
              <a:rPr lang="el-GR" sz="2000" dirty="0">
                <a:latin typeface="Arial" pitchFamily="34" charset="0"/>
                <a:cs typeface="Arial" pitchFamily="34" charset="0"/>
              </a:rPr>
              <a:t> </a:t>
            </a:r>
            <a:r>
              <a:rPr lang="el-GR" sz="2000" dirty="0" err="1">
                <a:latin typeface="Arial" pitchFamily="34" charset="0"/>
                <a:cs typeface="Arial" pitchFamily="34" charset="0"/>
              </a:rPr>
              <a:t>have</a:t>
            </a:r>
            <a:r>
              <a:rPr lang="el-GR" sz="2000" dirty="0">
                <a:latin typeface="Arial" pitchFamily="34" charset="0"/>
                <a:cs typeface="Arial" pitchFamily="34" charset="0"/>
              </a:rPr>
              <a:t> </a:t>
            </a:r>
            <a:r>
              <a:rPr lang="el-GR" sz="2000" i="1" dirty="0">
                <a:latin typeface="Arial" pitchFamily="34" charset="0"/>
                <a:cs typeface="Arial" pitchFamily="34" charset="0"/>
              </a:rPr>
              <a:t>p</a:t>
            </a:r>
            <a:r>
              <a:rPr lang="el-GR" sz="2000" dirty="0">
                <a:latin typeface="Arial" pitchFamily="34" charset="0"/>
                <a:cs typeface="Arial" pitchFamily="34" charset="0"/>
              </a:rPr>
              <a:t> </a:t>
            </a:r>
            <a:r>
              <a:rPr lang="el-GR" sz="2000" dirty="0" err="1">
                <a:latin typeface="Arial" pitchFamily="34" charset="0"/>
                <a:cs typeface="Arial" pitchFamily="34" charset="0"/>
              </a:rPr>
              <a:t>in</a:t>
            </a:r>
            <a:r>
              <a:rPr lang="el-GR" sz="2000" dirty="0">
                <a:latin typeface="Arial" pitchFamily="34" charset="0"/>
                <a:cs typeface="Arial" pitchFamily="34" charset="0"/>
              </a:rPr>
              <a:t> </a:t>
            </a:r>
            <a:r>
              <a:rPr lang="el-GR" sz="2000" dirty="0" err="1">
                <a:latin typeface="Arial" pitchFamily="34" charset="0"/>
                <a:cs typeface="Arial" pitchFamily="34" charset="0"/>
              </a:rPr>
              <a:t>their</a:t>
            </a:r>
            <a:r>
              <a:rPr lang="el-GR" sz="2000" dirty="0">
                <a:latin typeface="Arial" pitchFamily="34" charset="0"/>
                <a:cs typeface="Arial" pitchFamily="34" charset="0"/>
              </a:rPr>
              <a:t> </a:t>
            </a:r>
            <a:r>
              <a:rPr lang="el-GR" sz="2000" dirty="0" err="1">
                <a:latin typeface="Arial" pitchFamily="34" charset="0"/>
                <a:cs typeface="Arial" pitchFamily="34" charset="0"/>
              </a:rPr>
              <a:t>reachable</a:t>
            </a:r>
            <a:r>
              <a:rPr lang="el-GR" sz="2000" dirty="0">
                <a:latin typeface="Arial" pitchFamily="34" charset="0"/>
                <a:cs typeface="Arial" pitchFamily="34" charset="0"/>
              </a:rPr>
              <a:t> </a:t>
            </a:r>
            <a:r>
              <a:rPr lang="el-GR" sz="2000" dirty="0" err="1">
                <a:latin typeface="Arial" pitchFamily="34" charset="0"/>
                <a:cs typeface="Arial" pitchFamily="34" charset="0"/>
              </a:rPr>
              <a:t>set</a:t>
            </a:r>
            <a:r>
              <a:rPr lang="el-GR" sz="2000" dirty="0">
                <a:latin typeface="Arial" pitchFamily="34" charset="0"/>
                <a:cs typeface="Arial" pitchFamily="34" charset="0"/>
              </a:rPr>
              <a:t>. </a:t>
            </a:r>
            <a:r>
              <a:rPr lang="el-GR" sz="2000" dirty="0" err="1">
                <a:latin typeface="Arial" pitchFamily="34" charset="0"/>
                <a:cs typeface="Arial" pitchFamily="34" charset="0"/>
              </a:rPr>
              <a:t>In</a:t>
            </a:r>
            <a:r>
              <a:rPr lang="el-GR" sz="2000" dirty="0">
                <a:latin typeface="Arial" pitchFamily="34" charset="0"/>
                <a:cs typeface="Arial" pitchFamily="34" charset="0"/>
              </a:rPr>
              <a:t> </a:t>
            </a:r>
            <a:r>
              <a:rPr lang="el-GR" sz="2000" b="1" i="1" dirty="0">
                <a:latin typeface="Arial" pitchFamily="34" charset="0"/>
                <a:cs typeface="Arial" pitchFamily="34" charset="0"/>
              </a:rPr>
              <a:t>'</a:t>
            </a:r>
            <a:r>
              <a:rPr lang="el-GR" sz="2000" b="1" i="1" dirty="0" err="1">
                <a:latin typeface="Arial" pitchFamily="34" charset="0"/>
                <a:cs typeface="Arial" pitchFamily="34" charset="0"/>
              </a:rPr>
              <a:t>Figure</a:t>
            </a:r>
            <a:r>
              <a:rPr lang="el-GR" sz="2000" b="1" i="1" dirty="0">
                <a:latin typeface="Arial" pitchFamily="34" charset="0"/>
                <a:cs typeface="Arial" pitchFamily="34" charset="0"/>
              </a:rPr>
              <a:t> 9'</a:t>
            </a:r>
            <a:r>
              <a:rPr lang="el-GR" sz="2000" dirty="0">
                <a:latin typeface="Arial" pitchFamily="34" charset="0"/>
                <a:cs typeface="Arial" pitchFamily="34" charset="0"/>
              </a:rPr>
              <a:t>, </a:t>
            </a:r>
            <a:r>
              <a:rPr lang="el-GR" sz="2000" dirty="0" err="1" smtClean="0">
                <a:latin typeface="Arial" pitchFamily="34" charset="0"/>
                <a:cs typeface="Arial" pitchFamily="34" charset="0"/>
              </a:rPr>
              <a:t>are</a:t>
            </a:r>
            <a:r>
              <a:rPr lang="el-GR" sz="2000" dirty="0" smtClean="0">
                <a:latin typeface="Arial" pitchFamily="34" charset="0"/>
                <a:cs typeface="Arial" pitchFamily="34" charset="0"/>
              </a:rPr>
              <a:t> </a:t>
            </a:r>
            <a:r>
              <a:rPr lang="el-GR" sz="2000" dirty="0" err="1">
                <a:latin typeface="Arial" pitchFamily="34" charset="0"/>
                <a:cs typeface="Arial" pitchFamily="34" charset="0"/>
              </a:rPr>
              <a:t>denoted</a:t>
            </a:r>
            <a:r>
              <a:rPr lang="el-GR" sz="2000" dirty="0">
                <a:latin typeface="Arial" pitchFamily="34" charset="0"/>
                <a:cs typeface="Arial" pitchFamily="34" charset="0"/>
              </a:rPr>
              <a:t> </a:t>
            </a:r>
            <a:r>
              <a:rPr lang="el-GR" sz="2000" dirty="0" err="1">
                <a:latin typeface="Arial" pitchFamily="34" charset="0"/>
                <a:cs typeface="Arial" pitchFamily="34" charset="0"/>
              </a:rPr>
              <a:t>by</a:t>
            </a:r>
            <a:r>
              <a:rPr lang="el-GR" sz="2000" dirty="0">
                <a:latin typeface="Arial" pitchFamily="34" charset="0"/>
                <a:cs typeface="Arial" pitchFamily="34" charset="0"/>
              </a:rPr>
              <a:t> a </a:t>
            </a:r>
            <a:r>
              <a:rPr lang="el-GR" sz="2000" dirty="0" err="1">
                <a:latin typeface="Arial" pitchFamily="34" charset="0"/>
                <a:cs typeface="Arial" pitchFamily="34" charset="0"/>
              </a:rPr>
              <a:t>small</a:t>
            </a:r>
            <a:r>
              <a:rPr lang="el-GR" sz="2000" dirty="0">
                <a:latin typeface="Arial" pitchFamily="34" charset="0"/>
                <a:cs typeface="Arial" pitchFamily="34" charset="0"/>
              </a:rPr>
              <a:t> </a:t>
            </a:r>
            <a:r>
              <a:rPr lang="el-GR" sz="2000" i="1" dirty="0">
                <a:latin typeface="Arial" pitchFamily="34" charset="0"/>
                <a:cs typeface="Arial" pitchFamily="34" charset="0"/>
              </a:rPr>
              <a:t>'c</a:t>
            </a:r>
            <a:r>
              <a:rPr lang="el-GR" sz="2000" dirty="0">
                <a:latin typeface="Arial" pitchFamily="34" charset="0"/>
                <a:cs typeface="Arial" pitchFamily="34" charset="0"/>
              </a:rPr>
              <a:t>'. </a:t>
            </a:r>
            <a:r>
              <a:rPr lang="el-GR" sz="2000" dirty="0" err="1">
                <a:latin typeface="Arial" pitchFamily="34" charset="0"/>
                <a:cs typeface="Arial" pitchFamily="34" charset="0"/>
              </a:rPr>
              <a:t>Thus</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size</a:t>
            </a:r>
            <a:r>
              <a:rPr lang="el-GR" sz="2000" dirty="0">
                <a:latin typeface="Arial" pitchFamily="34" charset="0"/>
                <a:cs typeface="Arial" pitchFamily="34" charset="0"/>
              </a:rPr>
              <a:t> </a:t>
            </a:r>
            <a:r>
              <a:rPr lang="el-GR" sz="2000" dirty="0" err="1">
                <a:latin typeface="Arial" pitchFamily="34" charset="0"/>
                <a:cs typeface="Arial" pitchFamily="34" charset="0"/>
              </a:rPr>
              <a:t>of</a:t>
            </a:r>
            <a:r>
              <a:rPr lang="el-GR" sz="2000" dirty="0">
                <a:latin typeface="Arial" pitchFamily="34" charset="0"/>
                <a:cs typeface="Arial" pitchFamily="34" charset="0"/>
              </a:rPr>
              <a:t> </a:t>
            </a:r>
            <a:r>
              <a:rPr lang="el-GR" sz="2000" dirty="0" err="1">
                <a:latin typeface="Arial" pitchFamily="34" charset="0"/>
                <a:cs typeface="Arial" pitchFamily="34" charset="0"/>
              </a:rPr>
              <a:t>coverage</a:t>
            </a:r>
            <a:r>
              <a:rPr lang="el-GR" sz="2000" dirty="0">
                <a:latin typeface="Arial" pitchFamily="34" charset="0"/>
                <a:cs typeface="Arial" pitchFamily="34" charset="0"/>
              </a:rPr>
              <a:t> </a:t>
            </a:r>
            <a:r>
              <a:rPr lang="el-GR" sz="2000" dirty="0" err="1">
                <a:latin typeface="Arial" pitchFamily="34" charset="0"/>
                <a:cs typeface="Arial" pitchFamily="34" charset="0"/>
              </a:rPr>
              <a:t>set</a:t>
            </a:r>
            <a:r>
              <a:rPr lang="el-GR" sz="2000" dirty="0">
                <a:latin typeface="Arial" pitchFamily="34" charset="0"/>
                <a:cs typeface="Arial" pitchFamily="34" charset="0"/>
              </a:rPr>
              <a:t> </a:t>
            </a:r>
            <a:r>
              <a:rPr lang="el-GR" sz="2000" dirty="0" err="1">
                <a:latin typeface="Arial" pitchFamily="34" charset="0"/>
                <a:cs typeface="Arial" pitchFamily="34" charset="0"/>
              </a:rPr>
              <a:t>in</a:t>
            </a:r>
            <a:r>
              <a:rPr lang="el-GR" sz="2000" dirty="0">
                <a:latin typeface="Arial" pitchFamily="34" charset="0"/>
                <a:cs typeface="Arial" pitchFamily="34" charset="0"/>
              </a:rPr>
              <a:t> </a:t>
            </a:r>
            <a:r>
              <a:rPr lang="el-GR" sz="2000" dirty="0" err="1">
                <a:latin typeface="Arial" pitchFamily="34" charset="0"/>
                <a:cs typeface="Arial" pitchFamily="34" charset="0"/>
              </a:rPr>
              <a:t>the</a:t>
            </a:r>
            <a:r>
              <a:rPr lang="el-GR" sz="2000" dirty="0">
                <a:latin typeface="Arial" pitchFamily="34" charset="0"/>
                <a:cs typeface="Arial" pitchFamily="34" charset="0"/>
              </a:rPr>
              <a:t> </a:t>
            </a:r>
            <a:r>
              <a:rPr lang="el-GR" sz="2000" dirty="0" err="1">
                <a:latin typeface="Arial" pitchFamily="34" charset="0"/>
                <a:cs typeface="Arial" pitchFamily="34" charset="0"/>
              </a:rPr>
              <a:t>above</a:t>
            </a:r>
            <a:r>
              <a:rPr lang="el-GR" sz="2000" dirty="0">
                <a:latin typeface="Arial" pitchFamily="34" charset="0"/>
                <a:cs typeface="Arial" pitchFamily="34" charset="0"/>
              </a:rPr>
              <a:t> </a:t>
            </a:r>
            <a:r>
              <a:rPr lang="el-GR" sz="2000" dirty="0" err="1">
                <a:latin typeface="Arial" pitchFamily="34" charset="0"/>
                <a:cs typeface="Arial" pitchFamily="34" charset="0"/>
              </a:rPr>
              <a:t>example</a:t>
            </a:r>
            <a:r>
              <a:rPr lang="el-GR" sz="2000" dirty="0">
                <a:latin typeface="Arial" pitchFamily="34" charset="0"/>
                <a:cs typeface="Arial" pitchFamily="34" charset="0"/>
              </a:rPr>
              <a:t> </a:t>
            </a:r>
            <a:r>
              <a:rPr lang="el-GR" sz="2000" dirty="0" err="1">
                <a:latin typeface="Arial" pitchFamily="34" charset="0"/>
                <a:cs typeface="Arial" pitchFamily="34" charset="0"/>
              </a:rPr>
              <a:t>is</a:t>
            </a:r>
            <a:r>
              <a:rPr lang="el-GR" sz="2000" dirty="0">
                <a:latin typeface="Arial" pitchFamily="34" charset="0"/>
                <a:cs typeface="Arial" pitchFamily="34" charset="0"/>
              </a:rPr>
              <a:t> </a:t>
            </a:r>
            <a:r>
              <a:rPr lang="el-GR" sz="2000" dirty="0" err="1">
                <a:latin typeface="Arial" pitchFamily="34" charset="0"/>
                <a:cs typeface="Arial" pitchFamily="34" charset="0"/>
              </a:rPr>
              <a:t>three</a:t>
            </a:r>
            <a:r>
              <a:rPr lang="el-GR" sz="2000" dirty="0">
                <a:latin typeface="Arial" pitchFamily="34" charset="0"/>
                <a:cs typeface="Arial" pitchFamily="34" charset="0"/>
              </a:rPr>
              <a:t> </a:t>
            </a:r>
            <a:r>
              <a:rPr lang="el-GR" sz="2000" dirty="0" err="1">
                <a:latin typeface="Arial" pitchFamily="34" charset="0"/>
                <a:cs typeface="Arial" pitchFamily="34" charset="0"/>
              </a:rPr>
              <a:t>as</a:t>
            </a:r>
            <a:r>
              <a:rPr lang="el-GR" sz="2000" dirty="0">
                <a:latin typeface="Arial" pitchFamily="34" charset="0"/>
                <a:cs typeface="Arial" pitchFamily="34" charset="0"/>
              </a:rPr>
              <a:t> </a:t>
            </a:r>
            <a:r>
              <a:rPr lang="el-GR" sz="2000" dirty="0" err="1">
                <a:latin typeface="Arial" pitchFamily="34" charset="0"/>
                <a:cs typeface="Arial" pitchFamily="34" charset="0"/>
              </a:rPr>
              <a:t>well</a:t>
            </a:r>
            <a:r>
              <a:rPr lang="el-GR" sz="2000" dirty="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ΑΛΓΟΡΙΘΜΟΣ </a:t>
            </a:r>
            <a:r>
              <a:rPr lang="en-US" dirty="0" smtClean="0"/>
              <a:t>GABRIEL</a:t>
            </a:r>
            <a:endParaRPr lang="el-GR" dirty="0"/>
          </a:p>
        </p:txBody>
      </p:sp>
      <p:sp>
        <p:nvSpPr>
          <p:cNvPr id="3" name="2 - Θέση περιεχομένου"/>
          <p:cNvSpPr>
            <a:spLocks noGrp="1"/>
          </p:cNvSpPr>
          <p:nvPr>
            <p:ph idx="1"/>
          </p:nvPr>
        </p:nvSpPr>
        <p:spPr/>
        <p:txBody>
          <a:bodyPr>
            <a:normAutofit/>
          </a:bodyPr>
          <a:lstStyle/>
          <a:p>
            <a:r>
              <a:rPr lang="el-GR" sz="2000" dirty="0" smtClean="0">
                <a:latin typeface="Arial" pitchFamily="34" charset="0"/>
                <a:ea typeface="Arial Unicode MS" pitchFamily="34" charset="-128"/>
                <a:cs typeface="Arial" pitchFamily="34" charset="0"/>
              </a:rPr>
              <a:t>ICF </a:t>
            </a:r>
            <a:r>
              <a:rPr lang="en-US" sz="2000" dirty="0" smtClean="0">
                <a:latin typeface="Arial" pitchFamily="34" charset="0"/>
                <a:ea typeface="Arial Unicode MS" pitchFamily="34" charset="-128"/>
                <a:cs typeface="Arial" pitchFamily="34" charset="0"/>
              </a:rPr>
              <a:t> consists </a:t>
            </a:r>
            <a:r>
              <a:rPr lang="el-GR" sz="2000" dirty="0" err="1" smtClean="0">
                <a:latin typeface="Arial" pitchFamily="34" charset="0"/>
                <a:ea typeface="Arial Unicode MS" pitchFamily="34" charset="-128"/>
                <a:cs typeface="Arial" pitchFamily="34" charset="0"/>
              </a:rPr>
              <a:t>of</a:t>
            </a:r>
            <a:r>
              <a:rPr lang="el-GR" sz="2000" dirty="0" smtClean="0">
                <a:latin typeface="Arial" pitchFamily="34" charset="0"/>
                <a:ea typeface="Arial Unicode MS" pitchFamily="34" charset="-128"/>
                <a:cs typeface="Arial" pitchFamily="34" charset="0"/>
              </a:rPr>
              <a:t> </a:t>
            </a:r>
            <a:r>
              <a:rPr lang="en-US"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two</a:t>
            </a:r>
            <a:r>
              <a:rPr lang="el-GR" sz="2000" dirty="0" smtClean="0">
                <a:latin typeface="Arial" pitchFamily="34" charset="0"/>
                <a:ea typeface="Arial Unicode MS" pitchFamily="34" charset="-128"/>
                <a:cs typeface="Arial" pitchFamily="34" charset="0"/>
              </a:rPr>
              <a:t> </a:t>
            </a:r>
            <a:r>
              <a:rPr lang="en-US"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steps</a:t>
            </a:r>
            <a:r>
              <a:rPr lang="el-GR" sz="2000" dirty="0" smtClean="0">
                <a:latin typeface="Arial" pitchFamily="34" charset="0"/>
                <a:ea typeface="Arial Unicode MS" pitchFamily="34" charset="-128"/>
                <a:cs typeface="Arial" pitchFamily="34" charset="0"/>
              </a:rPr>
              <a:t>: </a:t>
            </a:r>
            <a:endParaRPr lang="en-US" sz="2000" dirty="0" smtClean="0">
              <a:latin typeface="Arial" pitchFamily="34" charset="0"/>
              <a:ea typeface="Arial Unicode MS" pitchFamily="34" charset="-128"/>
              <a:cs typeface="Arial" pitchFamily="34" charset="0"/>
            </a:endParaRPr>
          </a:p>
          <a:p>
            <a:r>
              <a:rPr lang="el-GR" sz="2000" dirty="0" err="1" smtClean="0">
                <a:latin typeface="Arial" pitchFamily="34" charset="0"/>
                <a:ea typeface="Arial Unicode MS" pitchFamily="34" charset="-128"/>
                <a:cs typeface="Arial" pitchFamily="34" charset="0"/>
              </a:rPr>
              <a:t>●Wilson</a:t>
            </a:r>
            <a:r>
              <a:rPr lang="en-US" sz="2000" dirty="0" smtClean="0">
                <a:latin typeface="Arial" pitchFamily="34" charset="0"/>
                <a:ea typeface="Arial Unicode MS" pitchFamily="34" charset="-128"/>
                <a:cs typeface="Arial" pitchFamily="34" charset="0"/>
              </a:rPr>
              <a:t> </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editing</a:t>
            </a:r>
            <a:r>
              <a:rPr lang="el-GR" sz="2000" dirty="0" smtClean="0">
                <a:latin typeface="Arial" pitchFamily="34" charset="0"/>
                <a:ea typeface="Arial Unicode MS" pitchFamily="34" charset="-128"/>
                <a:cs typeface="Arial" pitchFamily="34" charset="0"/>
              </a:rPr>
              <a:t> </a:t>
            </a:r>
            <a:r>
              <a:rPr lang="en-US"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and</a:t>
            </a:r>
            <a:endParaRPr lang="en-US" sz="2000" dirty="0" smtClean="0">
              <a:latin typeface="Arial" pitchFamily="34" charset="0"/>
              <a:ea typeface="Arial Unicode MS" pitchFamily="34" charset="-128"/>
              <a:cs typeface="Arial" pitchFamily="34" charset="0"/>
            </a:endParaRPr>
          </a:p>
          <a:p>
            <a:r>
              <a:rPr lang="el-GR" sz="2000" dirty="0" smtClean="0">
                <a:latin typeface="Arial" pitchFamily="34" charset="0"/>
                <a:ea typeface="Arial Unicode MS" pitchFamily="34" charset="-128"/>
                <a:cs typeface="Arial" pitchFamily="34" charset="0"/>
              </a:rPr>
              <a:t>●</a:t>
            </a:r>
            <a:r>
              <a:rPr lang="en-US"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condensing</a:t>
            </a:r>
            <a:r>
              <a:rPr lang="el-GR" sz="2000" dirty="0" smtClean="0">
                <a:latin typeface="Arial" pitchFamily="34" charset="0"/>
                <a:ea typeface="Arial Unicode MS" pitchFamily="34" charset="-128"/>
                <a:cs typeface="Arial" pitchFamily="34" charset="0"/>
              </a:rPr>
              <a:t>.</a:t>
            </a:r>
            <a:endParaRPr lang="en-US" sz="2000" dirty="0" smtClean="0">
              <a:latin typeface="Arial" pitchFamily="34" charset="0"/>
              <a:ea typeface="Arial Unicode MS" pitchFamily="34" charset="-128"/>
              <a:cs typeface="Arial" pitchFamily="34" charset="0"/>
            </a:endParaRPr>
          </a:p>
          <a:p>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First</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the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data</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is</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again</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Wilson</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edited</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to</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improve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performance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Afterwards</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in</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step</a:t>
            </a:r>
            <a:r>
              <a:rPr lang="el-GR" sz="2000" dirty="0" smtClean="0">
                <a:latin typeface="Arial" pitchFamily="34" charset="0"/>
                <a:ea typeface="Arial Unicode MS" pitchFamily="34" charset="-128"/>
                <a:cs typeface="Arial" pitchFamily="34" charset="0"/>
              </a:rPr>
              <a:t> 2, </a:t>
            </a:r>
            <a:r>
              <a:rPr lang="el-GR" sz="2000" dirty="0" err="1" smtClean="0">
                <a:latin typeface="Arial" pitchFamily="34" charset="0"/>
                <a:ea typeface="Arial Unicode MS" pitchFamily="34" charset="-128"/>
                <a:cs typeface="Arial" pitchFamily="34" charset="0"/>
              </a:rPr>
              <a:t>the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algorithm</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first</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computes</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the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reachable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and</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coverage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sets</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of</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all</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points</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If</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the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reachable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set</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of</a:t>
            </a:r>
            <a:r>
              <a:rPr lang="el-GR" sz="2000" dirty="0" smtClean="0">
                <a:latin typeface="Arial" pitchFamily="34" charset="0"/>
                <a:ea typeface="Arial Unicode MS" pitchFamily="34" charset="-128"/>
                <a:cs typeface="Arial" pitchFamily="34" charset="0"/>
              </a:rPr>
              <a:t> a </a:t>
            </a:r>
            <a:r>
              <a:rPr lang="el-GR" sz="2000" dirty="0" err="1" smtClean="0">
                <a:latin typeface="Arial" pitchFamily="34" charset="0"/>
                <a:ea typeface="Arial Unicode MS" pitchFamily="34" charset="-128"/>
                <a:cs typeface="Arial" pitchFamily="34" charset="0"/>
              </a:rPr>
              <a:t>point</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is</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larger</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than</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its</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coverage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set</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it</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is</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marked</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In</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the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end</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all</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flagged</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points</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are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deleted</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in</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parallel</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Typically</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points</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which</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are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far</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away</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from</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the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decision</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boundary</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have</a:t>
            </a:r>
            <a:r>
              <a:rPr lang="el-GR" sz="2000" dirty="0" smtClean="0">
                <a:latin typeface="Arial" pitchFamily="34" charset="0"/>
                <a:ea typeface="Arial Unicode MS" pitchFamily="34" charset="-128"/>
                <a:cs typeface="Arial" pitchFamily="34" charset="0"/>
              </a:rPr>
              <a:t> a </a:t>
            </a:r>
            <a:r>
              <a:rPr lang="el-GR" sz="2000" dirty="0" err="1" smtClean="0">
                <a:latin typeface="Arial" pitchFamily="34" charset="0"/>
                <a:ea typeface="Arial Unicode MS" pitchFamily="34" charset="-128"/>
                <a:cs typeface="Arial" pitchFamily="34" charset="0"/>
              </a:rPr>
              <a:t>huge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reachable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set</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but</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only</a:t>
            </a:r>
            <a:r>
              <a:rPr lang="el-GR" sz="2000" dirty="0" smtClean="0">
                <a:latin typeface="Arial" pitchFamily="34" charset="0"/>
                <a:ea typeface="Arial Unicode MS" pitchFamily="34" charset="-128"/>
                <a:cs typeface="Arial" pitchFamily="34" charset="0"/>
              </a:rPr>
              <a:t> </a:t>
            </a:r>
            <a:r>
              <a:rPr lang="en-US"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small</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coverage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sets</a:t>
            </a:r>
            <a:r>
              <a:rPr lang="el-GR" sz="2000" dirty="0" smtClean="0">
                <a:latin typeface="Arial" pitchFamily="34" charset="0"/>
                <a:ea typeface="Arial Unicode MS" pitchFamily="34" charset="-128"/>
                <a:cs typeface="Arial" pitchFamily="34" charset="0"/>
              </a:rPr>
              <a:t>. </a:t>
            </a:r>
            <a:endParaRPr lang="en-US" sz="2000" dirty="0" smtClean="0">
              <a:latin typeface="Arial" pitchFamily="34" charset="0"/>
              <a:ea typeface="Arial Unicode MS" pitchFamily="34" charset="-128"/>
              <a:cs typeface="Arial" pitchFamily="34" charset="0"/>
            </a:endParaRPr>
          </a:p>
          <a:p>
            <a:pPr>
              <a:buNone/>
            </a:pPr>
            <a:endParaRPr lang="en-US" sz="2000" dirty="0" smtClean="0">
              <a:latin typeface="Arial" pitchFamily="34" charset="0"/>
              <a:ea typeface="Arial Unicode MS" pitchFamily="34" charset="-128"/>
              <a:cs typeface="Arial" pitchFamily="34" charset="0"/>
            </a:endParaRPr>
          </a:p>
          <a:p>
            <a:endParaRPr lang="en-US" sz="2000" dirty="0" smtClean="0">
              <a:latin typeface="Arial" pitchFamily="34" charset="0"/>
              <a:ea typeface="Arial Unicode MS" pitchFamily="34" charset="-128"/>
              <a:cs typeface="Arial" pitchFamily="34" charset="0"/>
            </a:endParaRPr>
          </a:p>
          <a:p>
            <a:r>
              <a:rPr lang="el-GR" sz="2000" dirty="0" err="1" smtClean="0">
                <a:latin typeface="Arial" pitchFamily="34" charset="0"/>
                <a:ea typeface="Arial Unicode MS" pitchFamily="34" charset="-128"/>
                <a:cs typeface="Arial" pitchFamily="34" charset="0"/>
              </a:rPr>
              <a:t>Therefore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we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stick</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only</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to</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the</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filtering</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element</a:t>
            </a:r>
            <a:r>
              <a:rPr lang="el-GR" sz="2000" dirty="0" smtClean="0">
                <a:latin typeface="Arial" pitchFamily="34" charset="0"/>
                <a:ea typeface="Arial Unicode MS" pitchFamily="34" charset="-128"/>
                <a:cs typeface="Arial" pitchFamily="34" charset="0"/>
              </a:rPr>
              <a:t> </a:t>
            </a:r>
            <a:r>
              <a:rPr lang="el-GR" sz="2000" dirty="0" err="1" smtClean="0">
                <a:latin typeface="Arial" pitchFamily="34" charset="0"/>
                <a:ea typeface="Arial Unicode MS" pitchFamily="34" charset="-128"/>
                <a:cs typeface="Arial" pitchFamily="34" charset="0"/>
              </a:rPr>
              <a:t>of</a:t>
            </a:r>
            <a:r>
              <a:rPr lang="el-GR" sz="2000" dirty="0" smtClean="0">
                <a:latin typeface="Arial" pitchFamily="34" charset="0"/>
                <a:ea typeface="Arial Unicode MS" pitchFamily="34" charset="-128"/>
                <a:cs typeface="Arial" pitchFamily="34" charset="0"/>
              </a:rPr>
              <a:t> ICF.</a:t>
            </a:r>
            <a:endParaRPr lang="el-GR" sz="2000" dirty="0">
              <a:latin typeface="Arial" pitchFamily="34" charset="0"/>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blurRad="50800" dist="38100" dir="2700000" algn="tl" rotWithShape="0">
              <a:prstClr val="black">
                <a:alpha val="40000"/>
              </a:prstClr>
            </a:outerShdw>
          </a:effectLst>
        </p:spPr>
        <p:txBody>
          <a:bodyPr/>
          <a:lstStyle/>
          <a:p>
            <a:r>
              <a:rPr lang="el-GR" dirty="0" smtClean="0"/>
              <a:t>ΑΛΓΟΡΙΘΜΟΣ </a:t>
            </a:r>
            <a:r>
              <a:rPr lang="en-US" dirty="0" smtClean="0"/>
              <a:t>GABRIEL</a:t>
            </a:r>
            <a:endParaRPr lang="el-GR" dirty="0"/>
          </a:p>
        </p:txBody>
      </p:sp>
      <p:sp>
        <p:nvSpPr>
          <p:cNvPr id="3" name="2 - Θέση περιεχομένου"/>
          <p:cNvSpPr>
            <a:spLocks noGrp="1"/>
          </p:cNvSpPr>
          <p:nvPr>
            <p:ph idx="1"/>
          </p:nvPr>
        </p:nvSpPr>
        <p:spPr/>
        <p:txBody>
          <a:bodyPr>
            <a:noAutofit/>
          </a:bodyPr>
          <a:lstStyle/>
          <a:p>
            <a:r>
              <a:rPr lang="el-GR" sz="2000" dirty="0" smtClean="0">
                <a:latin typeface="Arial" pitchFamily="34" charset="0"/>
                <a:cs typeface="Arial" pitchFamily="34" charset="0"/>
              </a:rPr>
              <a:t>Ο αλγόριθμος υπολογίζει πρώτα τα </a:t>
            </a:r>
            <a:r>
              <a:rPr lang="en-US" sz="2000" dirty="0" smtClean="0">
                <a:latin typeface="Arial" pitchFamily="34" charset="0"/>
                <a:cs typeface="Arial" pitchFamily="34" charset="0"/>
              </a:rPr>
              <a:t>reachable </a:t>
            </a:r>
            <a:r>
              <a:rPr lang="el-GR" sz="2000" dirty="0" smtClean="0">
                <a:latin typeface="Arial" pitchFamily="34" charset="0"/>
                <a:cs typeface="Arial" pitchFamily="34" charset="0"/>
              </a:rPr>
              <a:t>και </a:t>
            </a:r>
            <a:r>
              <a:rPr lang="en-US" sz="2000" dirty="0" smtClean="0">
                <a:latin typeface="Arial" pitchFamily="34" charset="0"/>
                <a:cs typeface="Arial" pitchFamily="34" charset="0"/>
              </a:rPr>
              <a:t>coverage sets</a:t>
            </a:r>
            <a:r>
              <a:rPr lang="el-GR" sz="2000" dirty="0" smtClean="0">
                <a:latin typeface="Arial" pitchFamily="34" charset="0"/>
                <a:cs typeface="Arial" pitchFamily="34" charset="0"/>
              </a:rPr>
              <a:t> όλων των σημείων.</a:t>
            </a:r>
          </a:p>
          <a:p>
            <a:r>
              <a:rPr lang="el-GR" sz="2000" dirty="0" smtClean="0">
                <a:latin typeface="Arial" pitchFamily="34" charset="0"/>
                <a:cs typeface="Arial" pitchFamily="34" charset="0"/>
              </a:rPr>
              <a:t>Αν το </a:t>
            </a:r>
            <a:r>
              <a:rPr lang="en-US" sz="2000" dirty="0" smtClean="0">
                <a:latin typeface="Arial" pitchFamily="34" charset="0"/>
                <a:cs typeface="Arial" pitchFamily="34" charset="0"/>
              </a:rPr>
              <a:t>reachable</a:t>
            </a:r>
            <a:r>
              <a:rPr lang="el-GR" sz="2000" dirty="0" smtClean="0">
                <a:latin typeface="Arial" pitchFamily="34" charset="0"/>
                <a:cs typeface="Arial" pitchFamily="34" charset="0"/>
              </a:rPr>
              <a:t> </a:t>
            </a:r>
            <a:r>
              <a:rPr lang="en-US" sz="2000" dirty="0" smtClean="0">
                <a:latin typeface="Arial" pitchFamily="34" charset="0"/>
                <a:cs typeface="Arial" pitchFamily="34" charset="0"/>
              </a:rPr>
              <a:t>set of a point </a:t>
            </a:r>
            <a:r>
              <a:rPr lang="el-GR" sz="2000" dirty="0" smtClean="0">
                <a:latin typeface="Arial" pitchFamily="34" charset="0"/>
                <a:cs typeface="Arial" pitchFamily="34" charset="0"/>
              </a:rPr>
              <a:t>είναι μεγαλύτερο από το αντίστοιχο </a:t>
            </a:r>
            <a:r>
              <a:rPr lang="en-US" sz="2000" dirty="0" smtClean="0">
                <a:latin typeface="Arial" pitchFamily="34" charset="0"/>
                <a:cs typeface="Arial" pitchFamily="34" charset="0"/>
              </a:rPr>
              <a:t>coverage set </a:t>
            </a:r>
            <a:r>
              <a:rPr lang="el-GR" sz="2000" dirty="0" smtClean="0">
                <a:latin typeface="Arial" pitchFamily="34" charset="0"/>
                <a:cs typeface="Arial" pitchFamily="34" charset="0"/>
              </a:rPr>
              <a:t>μαρκάρεται.</a:t>
            </a:r>
            <a:endParaRPr lang="en-US" sz="2000" dirty="0" smtClean="0">
              <a:latin typeface="Arial" pitchFamily="34" charset="0"/>
              <a:cs typeface="Arial" pitchFamily="34" charset="0"/>
            </a:endParaRPr>
          </a:p>
          <a:p>
            <a:r>
              <a:rPr lang="el-GR" sz="2000" dirty="0" smtClean="0">
                <a:latin typeface="Arial" pitchFamily="34" charset="0"/>
                <a:cs typeface="Arial" pitchFamily="34" charset="0"/>
              </a:rPr>
              <a:t>Στο ερώτημα αν ένας κόμβος μπορεί να στέλνει πληροφορία σε αρκετούς γείτονες </a:t>
            </a:r>
            <a:r>
              <a:rPr lang="en-US" sz="2000" dirty="0" smtClean="0">
                <a:latin typeface="Arial" pitchFamily="34" charset="0"/>
                <a:cs typeface="Arial" pitchFamily="34" charset="0"/>
              </a:rPr>
              <a:t>simultaneously </a:t>
            </a:r>
            <a:r>
              <a:rPr lang="el-GR" sz="2000" dirty="0" smtClean="0">
                <a:latin typeface="Arial" pitchFamily="34" charset="0"/>
                <a:cs typeface="Arial" pitchFamily="34" charset="0"/>
              </a:rPr>
              <a:t>η απάντηση είναι ότι ο αντίστοιχος αλγόριθμος δεν μπορεί να στείλει μηνύματα παράλληλα σε περισσότερους από ένα δέκτη</a:t>
            </a:r>
          </a:p>
          <a:p>
            <a:r>
              <a:rPr lang="el-GR" sz="2000" dirty="0" smtClean="0">
                <a:latin typeface="Arial" pitchFamily="34" charset="0"/>
                <a:cs typeface="Arial" pitchFamily="34" charset="0"/>
              </a:rPr>
              <a:t>Στο τέλος όλα τα </a:t>
            </a:r>
            <a:r>
              <a:rPr lang="en-US" sz="2000" dirty="0" smtClean="0">
                <a:latin typeface="Arial" pitchFamily="34" charset="0"/>
                <a:cs typeface="Arial" pitchFamily="34" charset="0"/>
              </a:rPr>
              <a:t>flagged points </a:t>
            </a:r>
            <a:r>
              <a:rPr lang="el-GR" sz="2000" dirty="0" smtClean="0">
                <a:latin typeface="Arial" pitchFamily="34" charset="0"/>
                <a:cs typeface="Arial" pitchFamily="34" charset="0"/>
              </a:rPr>
              <a:t>διαγράφονται </a:t>
            </a:r>
            <a:r>
              <a:rPr lang="en-US" sz="2000" dirty="0" smtClean="0">
                <a:latin typeface="Arial" pitchFamily="34" charset="0"/>
                <a:cs typeface="Arial" pitchFamily="34" charset="0"/>
              </a:rPr>
              <a:t>in parallel.</a:t>
            </a:r>
            <a:endParaRPr lang="el-GR"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Because reason for the editing step is not the reduction of data but enhancing performance, we still have too get rid of redundant information. This is done in </a:t>
            </a:r>
            <a:r>
              <a:rPr lang="en-US" sz="2000" b="1" dirty="0" smtClean="0">
                <a:latin typeface="Arial" pitchFamily="34" charset="0"/>
                <a:cs typeface="Arial" pitchFamily="34" charset="0"/>
              </a:rPr>
              <a:t>step2: Thinning</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t>Step 2: Gabriel Algorithm(thinning)</a:t>
            </a:r>
            <a:endParaRPr lang="el-GR" dirty="0"/>
          </a:p>
        </p:txBody>
      </p:sp>
      <p:sp>
        <p:nvSpPr>
          <p:cNvPr id="6" name="5 - Θέση περιεχομένου"/>
          <p:cNvSpPr>
            <a:spLocks noGrp="1"/>
          </p:cNvSpPr>
          <p:nvPr>
            <p:ph idx="1"/>
          </p:nvPr>
        </p:nvSpPr>
        <p:spPr/>
        <p:txBody>
          <a:bodyPr>
            <a:noAutofit/>
          </a:bodyPr>
          <a:lstStyle/>
          <a:p>
            <a:r>
              <a:rPr lang="en-US" sz="1800" dirty="0" smtClean="0">
                <a:latin typeface="Arial" pitchFamily="34" charset="0"/>
                <a:cs typeface="Arial" pitchFamily="34" charset="0"/>
              </a:rPr>
              <a:t>For each node u of the network</a:t>
            </a:r>
          </a:p>
          <a:p>
            <a:r>
              <a:rPr lang="en-US" sz="1800" dirty="0" smtClean="0">
                <a:latin typeface="Arial" pitchFamily="34" charset="0"/>
                <a:cs typeface="Arial" pitchFamily="34" charset="0"/>
              </a:rPr>
              <a:t>Neighborhood=find _ neighbors_ of u</a:t>
            </a:r>
          </a:p>
          <a:p>
            <a:r>
              <a:rPr lang="en-US" sz="1800" dirty="0" smtClean="0">
                <a:latin typeface="Arial" pitchFamily="34" charset="0"/>
                <a:cs typeface="Arial" pitchFamily="34" charset="0"/>
              </a:rPr>
              <a:t>For each node v of the neighborhood </a:t>
            </a:r>
          </a:p>
          <a:p>
            <a:r>
              <a:rPr lang="en-US" sz="1800" dirty="0" smtClean="0">
                <a:latin typeface="Arial" pitchFamily="34" charset="0"/>
                <a:cs typeface="Arial" pitchFamily="34" charset="0"/>
              </a:rPr>
              <a:t>if u has not been examined yet</a:t>
            </a:r>
          </a:p>
          <a:p>
            <a:r>
              <a:rPr lang="en-US" sz="1800" dirty="0" smtClean="0">
                <a:latin typeface="Arial" pitchFamily="34" charset="0"/>
                <a:cs typeface="Arial" pitchFamily="34" charset="0"/>
              </a:rPr>
              <a:t>  </a:t>
            </a:r>
            <a:r>
              <a:rPr lang="en-US" sz="1800" dirty="0" err="1" smtClean="0">
                <a:latin typeface="Arial" pitchFamily="34" charset="0"/>
                <a:cs typeface="Arial" pitchFamily="34" charset="0"/>
              </a:rPr>
              <a:t>rad</a:t>
            </a:r>
            <a:r>
              <a:rPr lang="en-US" sz="1800" dirty="0" smtClean="0">
                <a:latin typeface="Arial" pitchFamily="34" charset="0"/>
                <a:cs typeface="Arial" pitchFamily="34" charset="0"/>
              </a:rPr>
              <a:t> =distance </a:t>
            </a:r>
            <a:r>
              <a:rPr lang="en-US" sz="1800" dirty="0" err="1" smtClean="0">
                <a:latin typeface="Arial" pitchFamily="34" charset="0"/>
                <a:cs typeface="Arial" pitchFamily="34" charset="0"/>
              </a:rPr>
              <a:t>uv</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   flag=0</a:t>
            </a:r>
          </a:p>
          <a:p>
            <a:r>
              <a:rPr lang="en-US" sz="1800" dirty="0" smtClean="0">
                <a:latin typeface="Arial" pitchFamily="34" charset="0"/>
                <a:cs typeface="Arial" pitchFamily="34" charset="0"/>
              </a:rPr>
              <a:t>  for each one of the remaining neighbors</a:t>
            </a:r>
          </a:p>
          <a:p>
            <a:r>
              <a:rPr lang="en-US" sz="1800" dirty="0" smtClean="0">
                <a:latin typeface="Arial" pitchFamily="34" charset="0"/>
                <a:cs typeface="Arial" pitchFamily="34" charset="0"/>
              </a:rPr>
              <a:t>  d=distance from v to the midpoint of </a:t>
            </a:r>
            <a:r>
              <a:rPr lang="en-US" sz="1800" dirty="0" err="1" smtClean="0">
                <a:latin typeface="Arial" pitchFamily="34" charset="0"/>
                <a:cs typeface="Arial" pitchFamily="34" charset="0"/>
              </a:rPr>
              <a:t>uv</a:t>
            </a:r>
            <a:r>
              <a:rPr lang="en-US" sz="1800" dirty="0" smtClean="0">
                <a:latin typeface="Arial" pitchFamily="34" charset="0"/>
                <a:cs typeface="Arial" pitchFamily="34" charset="0"/>
              </a:rPr>
              <a:t> (center of the circle with radius equal to </a:t>
            </a:r>
            <a:r>
              <a:rPr lang="en-US" sz="1800" dirty="0" err="1" smtClean="0">
                <a:latin typeface="Arial" pitchFamily="34" charset="0"/>
                <a:cs typeface="Arial" pitchFamily="34" charset="0"/>
              </a:rPr>
              <a:t>rad</a:t>
            </a:r>
            <a:r>
              <a:rPr lang="en-US" sz="1800" dirty="0" smtClean="0">
                <a:latin typeface="Arial" pitchFamily="34" charset="0"/>
                <a:cs typeface="Arial" pitchFamily="34" charset="0"/>
              </a:rPr>
              <a:t>)</a:t>
            </a:r>
          </a:p>
          <a:p>
            <a:r>
              <a:rPr lang="en-US" sz="1800" dirty="0" smtClean="0">
                <a:latin typeface="Arial" pitchFamily="34" charset="0"/>
                <a:cs typeface="Arial" pitchFamily="34" charset="0"/>
              </a:rPr>
              <a:t> if d&lt;=</a:t>
            </a:r>
            <a:r>
              <a:rPr lang="en-US" sz="1800" dirty="0" err="1" smtClean="0">
                <a:latin typeface="Arial" pitchFamily="34" charset="0"/>
                <a:cs typeface="Arial" pitchFamily="34" charset="0"/>
              </a:rPr>
              <a:t>rad</a:t>
            </a:r>
            <a:r>
              <a:rPr lang="en-US" sz="1800" dirty="0" smtClean="0">
                <a:latin typeface="Arial" pitchFamily="34" charset="0"/>
                <a:cs typeface="Arial" pitchFamily="34" charset="0"/>
              </a:rPr>
              <a:t> </a:t>
            </a:r>
          </a:p>
          <a:p>
            <a:r>
              <a:rPr lang="en-US" sz="1800" dirty="0" smtClean="0">
                <a:latin typeface="Arial" pitchFamily="34" charset="0"/>
                <a:cs typeface="Arial" pitchFamily="34" charset="0"/>
              </a:rPr>
              <a:t>  flag =1</a:t>
            </a:r>
          </a:p>
          <a:p>
            <a:r>
              <a:rPr lang="en-US" sz="1800" dirty="0" smtClean="0">
                <a:latin typeface="Arial" pitchFamily="34" charset="0"/>
                <a:cs typeface="Arial" pitchFamily="34" charset="0"/>
              </a:rPr>
              <a:t> end,</a:t>
            </a:r>
          </a:p>
          <a:p>
            <a:r>
              <a:rPr lang="en-US" sz="1800" dirty="0" smtClean="0">
                <a:latin typeface="Arial" pitchFamily="34" charset="0"/>
                <a:cs typeface="Arial" pitchFamily="34" charset="0"/>
              </a:rPr>
              <a:t>If flag=c then the planar graph with contain this edge</a:t>
            </a:r>
          </a:p>
          <a:p>
            <a:r>
              <a:rPr lang="en-US" sz="1800" dirty="0" smtClean="0">
                <a:latin typeface="Arial" pitchFamily="34" charset="0"/>
                <a:cs typeface="Arial" pitchFamily="34" charset="0"/>
              </a:rPr>
              <a:t> end,</a:t>
            </a:r>
            <a:endParaRPr lang="el-GR" sz="1800" dirty="0" smtClean="0">
              <a:latin typeface="Arial" pitchFamily="34" charset="0"/>
              <a:cs typeface="Arial" pitchFamily="34" charset="0"/>
            </a:endParaRPr>
          </a:p>
          <a:p>
            <a:r>
              <a:rPr lang="en-US" sz="1800" dirty="0" smtClean="0">
                <a:latin typeface="Arial" pitchFamily="34" charset="0"/>
                <a:cs typeface="Arial" pitchFamily="34" charset="0"/>
              </a:rPr>
              <a:t>end,</a:t>
            </a:r>
          </a:p>
          <a:p>
            <a:r>
              <a:rPr lang="en-US" sz="1800" dirty="0" smtClean="0">
                <a:latin typeface="Arial" pitchFamily="34" charset="0"/>
                <a:cs typeface="Arial" pitchFamily="34" charset="0"/>
              </a:rPr>
              <a:t>end.</a:t>
            </a:r>
            <a:endParaRPr lang="el-G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Σχήμα 1</a:t>
            </a:r>
            <a:endParaRPr lang="el-GR" dirty="0"/>
          </a:p>
        </p:txBody>
      </p:sp>
      <p:sp>
        <p:nvSpPr>
          <p:cNvPr id="5" name="4 - Θέση περιεχομένου"/>
          <p:cNvSpPr>
            <a:spLocks noGrp="1"/>
          </p:cNvSpPr>
          <p:nvPr>
            <p:ph sz="half" idx="1"/>
          </p:nvPr>
        </p:nvSpPr>
        <p:spPr/>
        <p:txBody>
          <a:bodyPr/>
          <a:lstStyle/>
          <a:p>
            <a:endParaRPr lang="en-US" dirty="0" smtClean="0"/>
          </a:p>
          <a:p>
            <a:endParaRPr lang="en-US" dirty="0" smtClean="0"/>
          </a:p>
          <a:p>
            <a:endParaRPr lang="el-GR" dirty="0"/>
          </a:p>
        </p:txBody>
      </p:sp>
      <p:sp>
        <p:nvSpPr>
          <p:cNvPr id="6" name="5 - Θέση περιεχομένου"/>
          <p:cNvSpPr>
            <a:spLocks noGrp="1"/>
          </p:cNvSpPr>
          <p:nvPr>
            <p:ph sz="half" idx="2"/>
          </p:nvPr>
        </p:nvSpPr>
        <p:spPr/>
        <p:txBody>
          <a:bodyPr/>
          <a:lstStyle/>
          <a:p>
            <a:endParaRPr lang="en-US" dirty="0" smtClean="0"/>
          </a:p>
          <a:p>
            <a:endParaRPr lang="en-US" dirty="0" smtClean="0"/>
          </a:p>
          <a:p>
            <a:endParaRPr lang="en-US" dirty="0" smtClean="0"/>
          </a:p>
          <a:p>
            <a:endParaRPr lang="el-GR" dirty="0"/>
          </a:p>
        </p:txBody>
      </p:sp>
      <p:sp>
        <p:nvSpPr>
          <p:cNvPr id="7" name="6 - Έλλειψη"/>
          <p:cNvSpPr/>
          <p:nvPr/>
        </p:nvSpPr>
        <p:spPr>
          <a:xfrm>
            <a:off x="2071670" y="2928934"/>
            <a:ext cx="1785950"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TextBox"/>
          <p:cNvSpPr txBox="1"/>
          <p:nvPr/>
        </p:nvSpPr>
        <p:spPr>
          <a:xfrm>
            <a:off x="1857356" y="3857628"/>
            <a:ext cx="306494" cy="369332"/>
          </a:xfrm>
          <a:prstGeom prst="rect">
            <a:avLst/>
          </a:prstGeom>
          <a:noFill/>
        </p:spPr>
        <p:txBody>
          <a:bodyPr wrap="none" rtlCol="0">
            <a:spAutoFit/>
          </a:bodyPr>
          <a:lstStyle/>
          <a:p>
            <a:r>
              <a:rPr lang="en-US" dirty="0" smtClean="0"/>
              <a:t>u</a:t>
            </a:r>
            <a:endParaRPr lang="el-GR" dirty="0"/>
          </a:p>
        </p:txBody>
      </p:sp>
      <p:sp>
        <p:nvSpPr>
          <p:cNvPr id="9" name="8 - TextBox"/>
          <p:cNvSpPr txBox="1"/>
          <p:nvPr/>
        </p:nvSpPr>
        <p:spPr>
          <a:xfrm>
            <a:off x="4000496" y="3929066"/>
            <a:ext cx="288862" cy="369332"/>
          </a:xfrm>
          <a:prstGeom prst="rect">
            <a:avLst/>
          </a:prstGeom>
          <a:noFill/>
        </p:spPr>
        <p:txBody>
          <a:bodyPr wrap="none" rtlCol="0">
            <a:spAutoFit/>
          </a:bodyPr>
          <a:lstStyle/>
          <a:p>
            <a:r>
              <a:rPr lang="en-US" smtClean="0"/>
              <a:t>v</a:t>
            </a:r>
            <a:endParaRPr lang="el-GR" dirty="0"/>
          </a:p>
        </p:txBody>
      </p:sp>
      <p:cxnSp>
        <p:nvCxnSpPr>
          <p:cNvPr id="13" name="12 - Ευθεία γραμμή σύνδεσης"/>
          <p:cNvCxnSpPr>
            <a:stCxn id="7" idx="2"/>
            <a:endCxn id="7" idx="6"/>
          </p:cNvCxnSpPr>
          <p:nvPr/>
        </p:nvCxnSpPr>
        <p:spPr>
          <a:xfrm rot="10800000" flipH="1">
            <a:off x="2071670" y="3750471"/>
            <a:ext cx="17859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a:stCxn id="7" idx="2"/>
            <a:endCxn id="7" idx="6"/>
          </p:cNvCxnSpPr>
          <p:nvPr/>
        </p:nvCxnSpPr>
        <p:spPr>
          <a:xfrm rot="10800000" flipH="1">
            <a:off x="2071670" y="3750471"/>
            <a:ext cx="17859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 Ευθεία γραμμή σύνδεσης"/>
          <p:cNvCxnSpPr>
            <a:stCxn id="7" idx="2"/>
            <a:endCxn id="7" idx="6"/>
          </p:cNvCxnSpPr>
          <p:nvPr/>
        </p:nvCxnSpPr>
        <p:spPr>
          <a:xfrm rot="10800000" flipH="1">
            <a:off x="2071670" y="3750471"/>
            <a:ext cx="178595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 TextBox"/>
          <p:cNvSpPr txBox="1"/>
          <p:nvPr/>
        </p:nvSpPr>
        <p:spPr>
          <a:xfrm>
            <a:off x="2000232" y="3571876"/>
            <a:ext cx="1857388" cy="369332"/>
          </a:xfrm>
          <a:prstGeom prst="rect">
            <a:avLst/>
          </a:prstGeom>
          <a:noFill/>
        </p:spPr>
        <p:txBody>
          <a:bodyPr wrap="square" rtlCol="0">
            <a:spAutoFit/>
          </a:bodyPr>
          <a:lstStyle/>
          <a:p>
            <a:r>
              <a:rPr lang="en-US" u="sng" dirty="0" smtClean="0"/>
              <a:t> </a:t>
            </a:r>
            <a:r>
              <a:rPr lang="en-US" dirty="0" smtClean="0"/>
              <a:t>-----------------------</a:t>
            </a:r>
            <a:endParaRPr lang="el-GR" u="sng" dirty="0"/>
          </a:p>
        </p:txBody>
      </p:sp>
      <p:sp>
        <p:nvSpPr>
          <p:cNvPr id="18" name="17 - Έλλειψη"/>
          <p:cNvSpPr/>
          <p:nvPr/>
        </p:nvSpPr>
        <p:spPr>
          <a:xfrm>
            <a:off x="5286380" y="3143248"/>
            <a:ext cx="1571636"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l-GR" dirty="0"/>
          </a:p>
        </p:txBody>
      </p:sp>
      <p:sp>
        <p:nvSpPr>
          <p:cNvPr id="19" name="18 - Έλλειψη"/>
          <p:cNvSpPr/>
          <p:nvPr/>
        </p:nvSpPr>
        <p:spPr>
          <a:xfrm>
            <a:off x="6143636" y="3143248"/>
            <a:ext cx="150019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l-GR" dirty="0"/>
          </a:p>
        </p:txBody>
      </p:sp>
      <p:cxnSp>
        <p:nvCxnSpPr>
          <p:cNvPr id="22" name="21 - Ευθεία γραμμή σύνδεσης"/>
          <p:cNvCxnSpPr>
            <a:stCxn id="19" idx="2"/>
          </p:cNvCxnSpPr>
          <p:nvPr/>
        </p:nvCxnSpPr>
        <p:spPr>
          <a:xfrm rot="10800000" flipH="1">
            <a:off x="6143636" y="3857628"/>
            <a:ext cx="42862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1142984"/>
            <a:ext cx="7772400" cy="1470025"/>
          </a:xfrm>
          <a:effectLst>
            <a:outerShdw blurRad="50800" dist="38100" dir="2700000" algn="tl" rotWithShape="0">
              <a:prstClr val="black">
                <a:alpha val="40000"/>
              </a:prstClr>
            </a:outerShdw>
          </a:effectLst>
        </p:spPr>
        <p:txBody>
          <a:bodyPr>
            <a:normAutofit/>
          </a:bodyPr>
          <a:lstStyle/>
          <a:p>
            <a:r>
              <a:rPr lang="en-US" sz="3200" dirty="0" smtClean="0">
                <a:latin typeface="Arial" pitchFamily="34" charset="0"/>
                <a:cs typeface="Arial" pitchFamily="34" charset="0"/>
              </a:rPr>
              <a:t>AD HOC NETWORKING</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1500166" y="2714620"/>
            <a:ext cx="6400800" cy="3071834"/>
          </a:xfrm>
        </p:spPr>
        <p:txBody>
          <a:bodyPr>
            <a:normAutofit fontScale="92500" lnSpcReduction="20000"/>
          </a:bodyPr>
          <a:lstStyle/>
          <a:p>
            <a:pPr algn="l"/>
            <a:r>
              <a:rPr lang="el-GR" sz="2000" dirty="0" smtClean="0">
                <a:latin typeface="Arial" pitchFamily="34" charset="0"/>
                <a:cs typeface="Arial" pitchFamily="34" charset="0"/>
              </a:rPr>
              <a:t>Τ</a:t>
            </a:r>
            <a:r>
              <a:rPr lang="en-US" sz="2000" dirty="0" smtClean="0">
                <a:latin typeface="Arial" pitchFamily="34" charset="0"/>
                <a:cs typeface="Arial" pitchFamily="34" charset="0"/>
              </a:rPr>
              <a:t>he  item ad hoc networking typically refers to a system  of network elements that combine to form a network  requiring little or no planning.</a:t>
            </a:r>
          </a:p>
          <a:p>
            <a:pPr algn="l"/>
            <a:endParaRPr lang="en-US" sz="2000" dirty="0">
              <a:latin typeface="Arial" pitchFamily="34" charset="0"/>
              <a:cs typeface="Arial" pitchFamily="34" charset="0"/>
            </a:endParaRPr>
          </a:p>
          <a:p>
            <a:pPr algn="l"/>
            <a:r>
              <a:rPr lang="el-GR" sz="2000" dirty="0" smtClean="0">
                <a:latin typeface="Arial" pitchFamily="34" charset="0"/>
                <a:cs typeface="Arial" pitchFamily="34" charset="0"/>
              </a:rPr>
              <a:t>Στην ασύρματη σύνδεση δικτύων υπολογιστών  το μοντέλο</a:t>
            </a:r>
            <a:r>
              <a:rPr lang="en-US" sz="2000" dirty="0" smtClean="0">
                <a:latin typeface="Arial" pitchFamily="34" charset="0"/>
                <a:cs typeface="Arial" pitchFamily="34" charset="0"/>
              </a:rPr>
              <a:t> ad hoc</a:t>
            </a:r>
            <a:r>
              <a:rPr lang="el-GR" sz="2000" dirty="0" smtClean="0">
                <a:latin typeface="Arial" pitchFamily="34" charset="0"/>
                <a:cs typeface="Arial" pitchFamily="34" charset="0"/>
              </a:rPr>
              <a:t> είναι μια μέθοδος απευθείας επικοινωνίας μεταξύ τους και η λειτουργία του επιτρέπει σ’ όλους τους ασύρματους μηχανισμούς μεταξύ τους όταν παρατάσσονται σε σειρά , ένα τρόπο επικοινωνίας </a:t>
            </a:r>
            <a:r>
              <a:rPr lang="en-US" sz="2000" dirty="0" smtClean="0">
                <a:latin typeface="Arial" pitchFamily="34" charset="0"/>
                <a:cs typeface="Arial" pitchFamily="34" charset="0"/>
              </a:rPr>
              <a:t>peer to peer</a:t>
            </a:r>
            <a:r>
              <a:rPr lang="el-GR" sz="2000" dirty="0" smtClean="0">
                <a:latin typeface="Arial" pitchFamily="34" charset="0"/>
                <a:cs typeface="Arial" pitchFamily="34" charset="0"/>
              </a:rPr>
              <a:t> χωρίς να εμπλέκονται κεντρικά σημεία πρόσβασης.(περιλαμβάνοντας τέτοιες δομές σε </a:t>
            </a:r>
            <a:r>
              <a:rPr lang="en-US" sz="2000" dirty="0" smtClean="0">
                <a:latin typeface="Arial" pitchFamily="34" charset="0"/>
                <a:cs typeface="Arial" pitchFamily="34" charset="0"/>
              </a:rPr>
              <a:t>broadband wireless routers)</a:t>
            </a:r>
            <a:endParaRPr lang="el-G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blurRad="50800" dist="38100" dir="2700000" algn="tl" rotWithShape="0">
              <a:prstClr val="black">
                <a:alpha val="40000"/>
              </a:prstClr>
            </a:outerShdw>
          </a:effectLst>
        </p:spPr>
        <p:txBody>
          <a:bodyPr>
            <a:normAutofit fontScale="90000"/>
          </a:bodyPr>
          <a:lstStyle/>
          <a:p>
            <a:r>
              <a:rPr lang="en-US" dirty="0" smtClean="0"/>
              <a:t>Step 2: Gabriel Algorithm(thinning)</a:t>
            </a:r>
            <a:br>
              <a:rPr lang="en-US" dirty="0" smtClean="0"/>
            </a:br>
            <a:r>
              <a:rPr lang="el-GR" dirty="0" smtClean="0"/>
              <a:t>σχήμα 1</a:t>
            </a:r>
            <a:endParaRPr lang="el-GR" dirty="0"/>
          </a:p>
        </p:txBody>
      </p:sp>
      <p:pic>
        <p:nvPicPr>
          <p:cNvPr id="2050" name="Picture 2" descr="F:\sxima 2.JPG"/>
          <p:cNvPicPr>
            <a:picLocks noGrp="1" noChangeAspect="1" noChangeArrowheads="1"/>
          </p:cNvPicPr>
          <p:nvPr>
            <p:ph idx="1"/>
          </p:nvPr>
        </p:nvPicPr>
        <p:blipFill>
          <a:blip r:embed="rId2" cstate="print"/>
          <a:srcRect/>
          <a:stretch>
            <a:fillRect/>
          </a:stretch>
        </p:blipFill>
        <p:spPr bwMode="auto">
          <a:xfrm>
            <a:off x="2438400" y="2167731"/>
            <a:ext cx="4267200" cy="33909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t>Step 2: Gabriel Algorithm(thinning)</a:t>
            </a:r>
            <a:endParaRPr lang="el-GR" dirty="0"/>
          </a:p>
        </p:txBody>
      </p:sp>
      <p:sp>
        <p:nvSpPr>
          <p:cNvPr id="3" name="2 - Θέση περιεχομένου"/>
          <p:cNvSpPr>
            <a:spLocks noGrp="1"/>
          </p:cNvSpPr>
          <p:nvPr>
            <p:ph idx="1"/>
          </p:nvPr>
        </p:nvSpPr>
        <p:spPr/>
        <p:txBody>
          <a:bodyPr>
            <a:normAutofit/>
          </a:bodyPr>
          <a:lstStyle/>
          <a:p>
            <a:r>
              <a:rPr lang="el-GR" sz="2000" dirty="0" smtClean="0">
                <a:latin typeface="Arial" pitchFamily="34" charset="0"/>
                <a:cs typeface="Arial" pitchFamily="34" charset="0"/>
              </a:rPr>
              <a:t>Γράφος σχετικής γειτονίας </a:t>
            </a:r>
          </a:p>
          <a:p>
            <a:pPr>
              <a:buNone/>
            </a:pPr>
            <a:r>
              <a:rPr lang="el-GR" sz="2000" dirty="0" smtClean="0">
                <a:latin typeface="Arial" pitchFamily="34" charset="0"/>
                <a:cs typeface="Arial" pitchFamily="34" charset="0"/>
              </a:rPr>
              <a:t>Ο αλγόριθμος του γράφου σχετικής γειτονίας επιλέγει ακμές του επίπεδου γράφου με το εξής κριτήριο : </a:t>
            </a:r>
          </a:p>
          <a:p>
            <a:pPr>
              <a:buNone/>
            </a:pPr>
            <a:r>
              <a:rPr lang="el-GR" sz="2000" dirty="0" smtClean="0">
                <a:latin typeface="Arial" pitchFamily="34" charset="0"/>
                <a:cs typeface="Arial" pitchFamily="34" charset="0"/>
              </a:rPr>
              <a:t>Μια ακμή μεταξύ δύο κόμβων </a:t>
            </a:r>
            <a:r>
              <a:rPr lang="en-US" sz="2000" dirty="0" smtClean="0">
                <a:latin typeface="Arial" pitchFamily="34" charset="0"/>
                <a:cs typeface="Arial" pitchFamily="34" charset="0"/>
              </a:rPr>
              <a:t>u </a:t>
            </a:r>
            <a:r>
              <a:rPr lang="el-GR" sz="2000" dirty="0" smtClean="0">
                <a:latin typeface="Arial" pitchFamily="34" charset="0"/>
                <a:cs typeface="Arial" pitchFamily="34" charset="0"/>
              </a:rPr>
              <a:t>και </a:t>
            </a:r>
            <a:r>
              <a:rPr lang="en-US" sz="2000" dirty="0" smtClean="0">
                <a:latin typeface="Arial" pitchFamily="34" charset="0"/>
                <a:cs typeface="Arial" pitchFamily="34" charset="0"/>
              </a:rPr>
              <a:t>v </a:t>
            </a:r>
            <a:r>
              <a:rPr lang="el-GR" sz="2000" dirty="0" smtClean="0">
                <a:latin typeface="Arial" pitchFamily="34" charset="0"/>
                <a:cs typeface="Arial" pitchFamily="34" charset="0"/>
              </a:rPr>
              <a:t>περιλαμβάνεται στον επίπεδο γράφο αν και μόνο αν η τομή των δύο κύκλων με κέντρο τους δύο κόμβους &amp; ακτίνα ίση με το ½ της απόστασης </a:t>
            </a:r>
            <a:r>
              <a:rPr lang="en-US" sz="2000" dirty="0" err="1" smtClean="0">
                <a:latin typeface="Arial" pitchFamily="34" charset="0"/>
                <a:cs typeface="Arial" pitchFamily="34" charset="0"/>
              </a:rPr>
              <a:t>uv</a:t>
            </a:r>
            <a:r>
              <a:rPr lang="en-US" sz="2000" dirty="0" smtClean="0">
                <a:latin typeface="Arial" pitchFamily="34" charset="0"/>
                <a:cs typeface="Arial" pitchFamily="34" charset="0"/>
              </a:rPr>
              <a:t> </a:t>
            </a:r>
            <a:r>
              <a:rPr lang="el-GR" sz="2000" dirty="0" smtClean="0">
                <a:latin typeface="Arial" pitchFamily="34" charset="0"/>
                <a:cs typeface="Arial" pitchFamily="34" charset="0"/>
              </a:rPr>
              <a:t>δεν περιέχει κανένα άλλο κόμβο.</a:t>
            </a: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The Gabriel Graph on the unit disk graph G features two important properties:</a:t>
            </a:r>
          </a:p>
          <a:p>
            <a:r>
              <a:rPr lang="en-US" sz="2000" dirty="0" smtClean="0">
                <a:latin typeface="Arial" pitchFamily="34" charset="0"/>
                <a:cs typeface="Arial" pitchFamily="34" charset="0"/>
              </a:rPr>
              <a:t>►it can computed locally- A network node can determine al its incident nodes in GG by mere inspection of its neighbors’ locations</a:t>
            </a:r>
          </a:p>
          <a:p>
            <a:r>
              <a:rPr lang="en-US" sz="2000" dirty="0" smtClean="0">
                <a:latin typeface="Arial" pitchFamily="34" charset="0"/>
                <a:cs typeface="Arial" pitchFamily="34" charset="0"/>
              </a:rPr>
              <a:t>►Is a constant-stretch spanner for the energy metric</a:t>
            </a:r>
            <a:endParaRPr lang="el-G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t>Step 2: Gabriel Algorithm(thinning</a:t>
            </a:r>
            <a:endParaRPr lang="el-GR" dirty="0"/>
          </a:p>
        </p:txBody>
      </p:sp>
      <p:sp>
        <p:nvSpPr>
          <p:cNvPr id="3" name="2 - Θέση περιεχομένου"/>
          <p:cNvSpPr>
            <a:spLocks noGrp="1"/>
          </p:cNvSpPr>
          <p:nvPr>
            <p:ph idx="1"/>
          </p:nvPr>
        </p:nvSpPr>
        <p:spPr/>
        <p:txBody>
          <a:bodyPr>
            <a:normAutofit fontScale="55000" lnSpcReduction="20000"/>
          </a:bodyPr>
          <a:lstStyle/>
          <a:p>
            <a:pPr>
              <a:lnSpc>
                <a:spcPct val="90000"/>
              </a:lnSpc>
            </a:pPr>
            <a:r>
              <a:rPr lang="de-CH" sz="3400" dirty="0" smtClean="0">
                <a:latin typeface="Arial" pitchFamily="34" charset="0"/>
                <a:cs typeface="Arial" pitchFamily="34" charset="0"/>
              </a:rPr>
              <a:t>All </a:t>
            </a:r>
            <a:r>
              <a:rPr lang="de-CH" sz="3400" dirty="0" err="1" smtClean="0">
                <a:latin typeface="Arial" pitchFamily="34" charset="0"/>
                <a:cs typeface="Arial" pitchFamily="34" charset="0"/>
              </a:rPr>
              <a:t>nodes</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have</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the</a:t>
            </a:r>
            <a:r>
              <a:rPr lang="de-CH" sz="3400" dirty="0" smtClean="0">
                <a:latin typeface="Arial" pitchFamily="34" charset="0"/>
                <a:cs typeface="Arial" pitchFamily="34" charset="0"/>
              </a:rPr>
              <a:t> same </a:t>
            </a:r>
            <a:r>
              <a:rPr lang="de-CH" sz="3400" dirty="0" err="1" smtClean="0">
                <a:latin typeface="Arial" pitchFamily="34" charset="0"/>
                <a:cs typeface="Arial" pitchFamily="34" charset="0"/>
              </a:rPr>
              <a:t>transmission</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range</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normalized</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to</a:t>
            </a:r>
            <a:r>
              <a:rPr lang="de-CH" sz="3400" dirty="0" smtClean="0">
                <a:latin typeface="Arial" pitchFamily="34" charset="0"/>
                <a:cs typeface="Arial" pitchFamily="34" charset="0"/>
              </a:rPr>
              <a:t> 1)</a:t>
            </a:r>
            <a:br>
              <a:rPr lang="de-CH" sz="3400" dirty="0" smtClean="0">
                <a:latin typeface="Arial" pitchFamily="34" charset="0"/>
                <a:cs typeface="Arial" pitchFamily="34" charset="0"/>
              </a:rPr>
            </a:b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network</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is</a:t>
            </a:r>
            <a:r>
              <a:rPr lang="de-CH" sz="3400" dirty="0" smtClean="0">
                <a:latin typeface="Arial" pitchFamily="34" charset="0"/>
                <a:cs typeface="Arial" pitchFamily="34" charset="0"/>
              </a:rPr>
              <a:t> a </a:t>
            </a:r>
            <a:r>
              <a:rPr lang="de-CH" sz="3400" dirty="0" err="1" smtClean="0">
                <a:latin typeface="Arial" pitchFamily="34" charset="0"/>
                <a:cs typeface="Arial" pitchFamily="34" charset="0"/>
              </a:rPr>
              <a:t>unit</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disk</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graph</a:t>
            </a:r>
            <a:endParaRPr lang="de-CH" sz="3400" dirty="0" smtClean="0">
              <a:latin typeface="Arial" pitchFamily="34" charset="0"/>
              <a:cs typeface="Arial" pitchFamily="34" charset="0"/>
            </a:endParaRPr>
          </a:p>
          <a:p>
            <a:pPr>
              <a:lnSpc>
                <a:spcPct val="90000"/>
              </a:lnSpc>
            </a:pPr>
            <a:r>
              <a:rPr lang="de-CH" sz="3400" dirty="0" err="1" smtClean="0">
                <a:latin typeface="Arial" pitchFamily="34" charset="0"/>
                <a:cs typeface="Arial" pitchFamily="34" charset="0"/>
              </a:rPr>
              <a:t>Distance</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between</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any</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two</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nodes</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is</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lowerbounded</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by</a:t>
            </a:r>
            <a:r>
              <a:rPr lang="de-CH" sz="3400" dirty="0" smtClean="0">
                <a:latin typeface="Arial" pitchFamily="34" charset="0"/>
                <a:cs typeface="Arial" pitchFamily="34" charset="0"/>
              </a:rPr>
              <a:t> a </a:t>
            </a:r>
            <a:r>
              <a:rPr lang="de-CH" sz="3400" dirty="0" err="1" smtClean="0">
                <a:latin typeface="Arial" pitchFamily="34" charset="0"/>
                <a:cs typeface="Arial" pitchFamily="34" charset="0"/>
              </a:rPr>
              <a:t>constant</a:t>
            </a:r>
            <a:r>
              <a:rPr lang="de-CH" sz="3400" dirty="0" smtClean="0">
                <a:latin typeface="Arial" pitchFamily="34" charset="0"/>
                <a:cs typeface="Arial" pitchFamily="34" charset="0"/>
              </a:rPr>
              <a:t> </a:t>
            </a:r>
            <a:r>
              <a:rPr lang="de-CH" sz="3400" i="1" dirty="0" smtClean="0">
                <a:latin typeface="Arial" pitchFamily="34" charset="0"/>
                <a:cs typeface="Arial" pitchFamily="34" charset="0"/>
              </a:rPr>
              <a:t>d</a:t>
            </a:r>
            <a:r>
              <a:rPr lang="de-CH" sz="3400" baseline="-25000" dirty="0" smtClean="0">
                <a:latin typeface="Arial" pitchFamily="34" charset="0"/>
                <a:cs typeface="Arial" pitchFamily="34" charset="0"/>
              </a:rPr>
              <a:t>0</a:t>
            </a:r>
            <a:r>
              <a:rPr lang="de-CH" sz="3400" dirty="0" smtClean="0">
                <a:latin typeface="Arial" pitchFamily="34" charset="0"/>
                <a:cs typeface="Arial" pitchFamily="34" charset="0"/>
              </a:rPr>
              <a:t> </a:t>
            </a:r>
            <a:br>
              <a:rPr lang="de-CH" sz="3400" dirty="0" smtClean="0">
                <a:latin typeface="Arial" pitchFamily="34" charset="0"/>
                <a:cs typeface="Arial" pitchFamily="34" charset="0"/>
              </a:rPr>
            </a:br>
            <a:r>
              <a:rPr lang="de-CH" sz="3400" dirty="0" smtClean="0">
                <a:latin typeface="Arial" pitchFamily="34" charset="0"/>
                <a:cs typeface="Arial" pitchFamily="34" charset="0"/>
              </a:rPr>
              <a:t>	 </a:t>
            </a:r>
            <a:r>
              <a:rPr lang="el-GR" sz="3400" dirty="0" smtClean="0">
                <a:latin typeface="Arial" pitchFamily="34" charset="0"/>
                <a:cs typeface="Arial" pitchFamily="34" charset="0"/>
              </a:rPr>
              <a:t>Ω</a:t>
            </a:r>
            <a:r>
              <a:rPr lang="de-CH" sz="3400" dirty="0" smtClean="0">
                <a:latin typeface="Arial" pitchFamily="34" charset="0"/>
                <a:cs typeface="Arial" pitchFamily="34" charset="0"/>
              </a:rPr>
              <a:t>(1)-model</a:t>
            </a:r>
            <a:endParaRPr lang="en-GB" sz="3400" baseline="-25000" dirty="0" smtClean="0">
              <a:latin typeface="Arial" pitchFamily="34" charset="0"/>
              <a:cs typeface="Arial" pitchFamily="34" charset="0"/>
            </a:endParaRPr>
          </a:p>
          <a:p>
            <a:pPr>
              <a:lnSpc>
                <a:spcPct val="90000"/>
              </a:lnSpc>
            </a:pPr>
            <a:r>
              <a:rPr lang="de-CH" sz="3400" dirty="0" err="1" smtClean="0">
                <a:latin typeface="Arial" pitchFamily="34" charset="0"/>
                <a:cs typeface="Arial" pitchFamily="34" charset="0"/>
              </a:rPr>
              <a:t>Cost</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of</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sending</a:t>
            </a:r>
            <a:r>
              <a:rPr lang="de-CH" sz="3400" dirty="0" smtClean="0">
                <a:latin typeface="Arial" pitchFamily="34" charset="0"/>
                <a:cs typeface="Arial" pitchFamily="34" charset="0"/>
              </a:rPr>
              <a:t> a </a:t>
            </a:r>
            <a:r>
              <a:rPr lang="de-CH" sz="3400" dirty="0" err="1" smtClean="0">
                <a:latin typeface="Arial" pitchFamily="34" charset="0"/>
                <a:cs typeface="Arial" pitchFamily="34" charset="0"/>
              </a:rPr>
              <a:t>message</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over</a:t>
            </a:r>
            <a:r>
              <a:rPr lang="de-CH" sz="3400" dirty="0" smtClean="0">
                <a:latin typeface="Arial" pitchFamily="34" charset="0"/>
                <a:cs typeface="Arial" pitchFamily="34" charset="0"/>
              </a:rPr>
              <a:t> a link (</a:t>
            </a:r>
            <a:r>
              <a:rPr lang="de-CH" sz="3400" dirty="0" err="1" smtClean="0">
                <a:latin typeface="Arial" pitchFamily="34" charset="0"/>
                <a:cs typeface="Arial" pitchFamily="34" charset="0"/>
              </a:rPr>
              <a:t>edge</a:t>
            </a:r>
            <a:r>
              <a:rPr lang="de-CH" sz="3400" dirty="0" smtClean="0">
                <a:latin typeface="Arial" pitchFamily="34" charset="0"/>
                <a:cs typeface="Arial" pitchFamily="34" charset="0"/>
              </a:rPr>
              <a:t>) </a:t>
            </a:r>
            <a:r>
              <a:rPr lang="de-CH" sz="3400" i="1" dirty="0" smtClean="0">
                <a:latin typeface="Arial" pitchFamily="34" charset="0"/>
                <a:cs typeface="Arial" pitchFamily="34" charset="0"/>
              </a:rPr>
              <a:t>e</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is</a:t>
            </a:r>
            <a:r>
              <a:rPr lang="de-CH" sz="3400" dirty="0" smtClean="0">
                <a:latin typeface="Arial" pitchFamily="34" charset="0"/>
                <a:cs typeface="Arial" pitchFamily="34" charset="0"/>
              </a:rPr>
              <a:t> </a:t>
            </a:r>
            <a:r>
              <a:rPr lang="de-CH" sz="3400" i="1" dirty="0" smtClean="0">
                <a:latin typeface="Arial" pitchFamily="34" charset="0"/>
                <a:cs typeface="Arial" pitchFamily="34" charset="0"/>
              </a:rPr>
              <a:t>c</a:t>
            </a:r>
            <a:r>
              <a:rPr lang="de-CH" sz="3400" dirty="0" smtClean="0">
                <a:latin typeface="Arial" pitchFamily="34" charset="0"/>
                <a:cs typeface="Arial" pitchFamily="34" charset="0"/>
              </a:rPr>
              <a:t>(</a:t>
            </a:r>
            <a:r>
              <a:rPr lang="de-CH" sz="3400" i="1" dirty="0" smtClean="0">
                <a:latin typeface="Arial" pitchFamily="34" charset="0"/>
                <a:cs typeface="Arial" pitchFamily="34" charset="0"/>
              </a:rPr>
              <a:t>e</a:t>
            </a:r>
            <a:r>
              <a:rPr lang="de-CH" sz="3400" dirty="0" smtClean="0">
                <a:latin typeface="Arial" pitchFamily="34" charset="0"/>
                <a:cs typeface="Arial" pitchFamily="34" charset="0"/>
              </a:rPr>
              <a:t>)</a:t>
            </a:r>
            <a:br>
              <a:rPr lang="de-CH" sz="3400" dirty="0" smtClean="0">
                <a:latin typeface="Arial" pitchFamily="34" charset="0"/>
                <a:cs typeface="Arial" pitchFamily="34" charset="0"/>
              </a:rPr>
            </a:br>
            <a:endParaRPr lang="de-CH" sz="3400" dirty="0" smtClean="0">
              <a:latin typeface="Arial" pitchFamily="34" charset="0"/>
              <a:cs typeface="Arial" pitchFamily="34" charset="0"/>
            </a:endParaRPr>
          </a:p>
          <a:p>
            <a:pPr>
              <a:lnSpc>
                <a:spcPct val="90000"/>
              </a:lnSpc>
            </a:pPr>
            <a:r>
              <a:rPr lang="en-GB" sz="3400" dirty="0" smtClean="0">
                <a:latin typeface="Arial" pitchFamily="34" charset="0"/>
                <a:cs typeface="Arial" pitchFamily="34" charset="0"/>
              </a:rPr>
              <a:t>Cost of a path </a:t>
            </a:r>
            <a:r>
              <a:rPr lang="en-GB" sz="3400" i="1" dirty="0" smtClean="0">
                <a:latin typeface="Arial" pitchFamily="34" charset="0"/>
                <a:cs typeface="Arial" pitchFamily="34" charset="0"/>
              </a:rPr>
              <a:t>p</a:t>
            </a:r>
            <a:r>
              <a:rPr lang="en-GB" sz="3400" dirty="0" smtClean="0">
                <a:latin typeface="Arial" pitchFamily="34" charset="0"/>
                <a:cs typeface="Arial" pitchFamily="34" charset="0"/>
              </a:rPr>
              <a:t> is the sum over the costs of its edges</a:t>
            </a:r>
            <a:br>
              <a:rPr lang="en-GB" sz="3400" dirty="0" smtClean="0">
                <a:latin typeface="Arial" pitchFamily="34" charset="0"/>
                <a:cs typeface="Arial" pitchFamily="34" charset="0"/>
              </a:rPr>
            </a:br>
            <a:endParaRPr lang="en-GB" sz="3400" dirty="0" smtClean="0">
              <a:latin typeface="Arial" pitchFamily="34" charset="0"/>
              <a:cs typeface="Arial" pitchFamily="34" charset="0"/>
            </a:endParaRPr>
          </a:p>
          <a:p>
            <a:pPr>
              <a:lnSpc>
                <a:spcPct val="90000"/>
              </a:lnSpc>
            </a:pPr>
            <a:r>
              <a:rPr lang="en-GB" sz="3400" dirty="0" smtClean="0">
                <a:latin typeface="Arial" pitchFamily="34" charset="0"/>
                <a:cs typeface="Arial" pitchFamily="34" charset="0"/>
              </a:rPr>
              <a:t>Cost of a routing algorithm A is the sum over the costs of the traversed edges</a:t>
            </a:r>
            <a:endParaRPr lang="el-GR" sz="3400" dirty="0" smtClean="0">
              <a:latin typeface="Arial" pitchFamily="34" charset="0"/>
              <a:cs typeface="Arial" pitchFamily="34" charset="0"/>
            </a:endParaRPr>
          </a:p>
          <a:p>
            <a:pPr>
              <a:buNone/>
            </a:pPr>
            <a:r>
              <a:rPr lang="de-CH" sz="3400" dirty="0" smtClean="0">
                <a:latin typeface="Arial" pitchFamily="34" charset="0"/>
                <a:cs typeface="Arial" pitchFamily="34" charset="0"/>
              </a:rPr>
              <a:t>3 different </a:t>
            </a:r>
            <a:r>
              <a:rPr lang="de-CH" sz="3400" dirty="0" err="1" smtClean="0">
                <a:latin typeface="Arial" pitchFamily="34" charset="0"/>
                <a:cs typeface="Arial" pitchFamily="34" charset="0"/>
              </a:rPr>
              <a:t>cost</a:t>
            </a:r>
            <a:r>
              <a:rPr lang="de-CH" sz="3400" dirty="0" smtClean="0">
                <a:latin typeface="Arial" pitchFamily="34" charset="0"/>
                <a:cs typeface="Arial" pitchFamily="34" charset="0"/>
              </a:rPr>
              <a:t> </a:t>
            </a:r>
            <a:r>
              <a:rPr lang="de-CH" sz="3400" dirty="0" err="1" smtClean="0">
                <a:latin typeface="Arial" pitchFamily="34" charset="0"/>
                <a:cs typeface="Arial" pitchFamily="34" charset="0"/>
              </a:rPr>
              <a:t>metrics</a:t>
            </a:r>
            <a:r>
              <a:rPr lang="de-CH" sz="3400" dirty="0" smtClean="0">
                <a:latin typeface="Arial" pitchFamily="34" charset="0"/>
                <a:cs typeface="Arial" pitchFamily="34" charset="0"/>
              </a:rPr>
              <a:t>:</a:t>
            </a:r>
          </a:p>
          <a:p>
            <a:pPr>
              <a:buNone/>
            </a:pPr>
            <a:endParaRPr lang="en-GB" sz="3400" dirty="0" smtClean="0">
              <a:latin typeface="Arial" pitchFamily="34" charset="0"/>
              <a:cs typeface="Arial" pitchFamily="34" charset="0"/>
            </a:endParaRPr>
          </a:p>
          <a:p>
            <a:r>
              <a:rPr lang="en-GB" sz="3400" dirty="0" smtClean="0">
                <a:latin typeface="Arial" pitchFamily="34" charset="0"/>
                <a:cs typeface="Arial" pitchFamily="34" charset="0"/>
              </a:rPr>
              <a:t>Link distance metric (c</a:t>
            </a:r>
            <a:r>
              <a:rPr lang="en-GB" sz="3400" i="1" baseline="-25000" dirty="0" smtClean="0">
                <a:latin typeface="Arial" pitchFamily="34" charset="0"/>
                <a:cs typeface="Arial" pitchFamily="34" charset="0"/>
              </a:rPr>
              <a:t> </a:t>
            </a:r>
            <a:r>
              <a:rPr lang="en-GB" sz="3400" dirty="0" smtClean="0">
                <a:latin typeface="Arial" pitchFamily="34" charset="0"/>
                <a:cs typeface="Arial" pitchFamily="34" charset="0"/>
              </a:rPr>
              <a:t>(</a:t>
            </a:r>
            <a:r>
              <a:rPr lang="en-GB" sz="3400" i="1" dirty="0" smtClean="0">
                <a:latin typeface="Arial" pitchFamily="34" charset="0"/>
                <a:cs typeface="Arial" pitchFamily="34" charset="0"/>
              </a:rPr>
              <a:t>e</a:t>
            </a:r>
            <a:r>
              <a:rPr lang="en-GB" sz="3400" dirty="0" smtClean="0">
                <a:latin typeface="Arial" pitchFamily="34" charset="0"/>
                <a:cs typeface="Arial" pitchFamily="34" charset="0"/>
              </a:rPr>
              <a:t>)</a:t>
            </a:r>
            <a:r>
              <a:rPr lang="el-GR" sz="3400" dirty="0" smtClean="0">
                <a:latin typeface="Arial" pitchFamily="34" charset="0"/>
                <a:cs typeface="Arial" pitchFamily="34" charset="0"/>
              </a:rPr>
              <a:t>=</a:t>
            </a:r>
            <a:r>
              <a:rPr lang="en-GB" sz="3400" dirty="0" smtClean="0">
                <a:latin typeface="Arial" pitchFamily="34" charset="0"/>
                <a:cs typeface="Arial" pitchFamily="34" charset="0"/>
              </a:rPr>
              <a:t>1)</a:t>
            </a:r>
          </a:p>
          <a:p>
            <a:r>
              <a:rPr lang="en-GB" sz="3400" dirty="0" smtClean="0">
                <a:latin typeface="Arial" pitchFamily="34" charset="0"/>
                <a:cs typeface="Arial" pitchFamily="34" charset="0"/>
              </a:rPr>
              <a:t>Euclidean distance (</a:t>
            </a:r>
            <a:r>
              <a:rPr lang="en-GB" sz="3400" dirty="0" err="1" smtClean="0">
                <a:latin typeface="Arial" pitchFamily="34" charset="0"/>
                <a:cs typeface="Arial" pitchFamily="34" charset="0"/>
              </a:rPr>
              <a:t>c</a:t>
            </a:r>
            <a:r>
              <a:rPr lang="en-GB" sz="3400" baseline="-25000" dirty="0" err="1" smtClean="0">
                <a:latin typeface="Arial" pitchFamily="34" charset="0"/>
                <a:cs typeface="Arial" pitchFamily="34" charset="0"/>
              </a:rPr>
              <a:t>d</a:t>
            </a:r>
            <a:r>
              <a:rPr lang="en-GB" sz="3400" dirty="0" smtClean="0">
                <a:latin typeface="Arial" pitchFamily="34" charset="0"/>
                <a:cs typeface="Arial" pitchFamily="34" charset="0"/>
              </a:rPr>
              <a:t>(</a:t>
            </a:r>
            <a:r>
              <a:rPr lang="en-GB" sz="3400" i="1" dirty="0" smtClean="0">
                <a:latin typeface="Arial" pitchFamily="34" charset="0"/>
                <a:cs typeface="Arial" pitchFamily="34" charset="0"/>
              </a:rPr>
              <a:t>e</a:t>
            </a:r>
            <a:r>
              <a:rPr lang="en-GB" sz="3400" dirty="0" smtClean="0">
                <a:latin typeface="Arial" pitchFamily="34" charset="0"/>
                <a:cs typeface="Arial" pitchFamily="34" charset="0"/>
              </a:rPr>
              <a:t>))</a:t>
            </a:r>
          </a:p>
          <a:p>
            <a:r>
              <a:rPr lang="en-GB" sz="3400" dirty="0" smtClean="0">
                <a:latin typeface="Arial" pitchFamily="34" charset="0"/>
                <a:cs typeface="Arial" pitchFamily="34" charset="0"/>
              </a:rPr>
              <a:t>Energy metric (</a:t>
            </a:r>
            <a:r>
              <a:rPr lang="en-GB" sz="3400" dirty="0" err="1" smtClean="0">
                <a:latin typeface="Arial" pitchFamily="34" charset="0"/>
                <a:cs typeface="Arial" pitchFamily="34" charset="0"/>
              </a:rPr>
              <a:t>c</a:t>
            </a:r>
            <a:r>
              <a:rPr lang="en-GB" sz="3400" baseline="-25000" dirty="0" err="1" smtClean="0">
                <a:latin typeface="Arial" pitchFamily="34" charset="0"/>
                <a:cs typeface="Arial" pitchFamily="34" charset="0"/>
              </a:rPr>
              <a:t>E</a:t>
            </a:r>
            <a:r>
              <a:rPr lang="en-GB" sz="3400" dirty="0" smtClean="0">
                <a:latin typeface="Arial" pitchFamily="34" charset="0"/>
                <a:cs typeface="Arial" pitchFamily="34" charset="0"/>
              </a:rPr>
              <a:t>(</a:t>
            </a:r>
            <a:r>
              <a:rPr lang="en-GB" sz="3400" i="1" dirty="0" smtClean="0">
                <a:latin typeface="Arial" pitchFamily="34" charset="0"/>
                <a:cs typeface="Arial" pitchFamily="34" charset="0"/>
              </a:rPr>
              <a:t>e</a:t>
            </a:r>
            <a:r>
              <a:rPr lang="en-GB" sz="3400" dirty="0" smtClean="0">
                <a:latin typeface="Arial" pitchFamily="34" charset="0"/>
                <a:cs typeface="Arial" pitchFamily="34" charset="0"/>
              </a:rPr>
              <a:t>):=c</a:t>
            </a:r>
            <a:r>
              <a:rPr lang="en-GB" sz="3400" baseline="-25000" dirty="0" smtClean="0">
                <a:latin typeface="Arial" pitchFamily="34" charset="0"/>
                <a:cs typeface="Arial" pitchFamily="34" charset="0"/>
              </a:rPr>
              <a:t>d</a:t>
            </a:r>
            <a:r>
              <a:rPr lang="en-GB" sz="3400" baseline="30000" dirty="0" smtClean="0">
                <a:latin typeface="Arial" pitchFamily="34" charset="0"/>
                <a:cs typeface="Arial" pitchFamily="34" charset="0"/>
              </a:rPr>
              <a:t>2</a:t>
            </a:r>
            <a:r>
              <a:rPr lang="en-GB" sz="3400" dirty="0" smtClean="0">
                <a:latin typeface="Arial" pitchFamily="34" charset="0"/>
                <a:cs typeface="Arial" pitchFamily="34" charset="0"/>
              </a:rPr>
              <a:t>(</a:t>
            </a:r>
            <a:r>
              <a:rPr lang="en-GB" sz="3400" i="1" dirty="0" smtClean="0">
                <a:latin typeface="Arial" pitchFamily="34" charset="0"/>
                <a:cs typeface="Arial" pitchFamily="34" charset="0"/>
              </a:rPr>
              <a:t>e</a:t>
            </a:r>
            <a:r>
              <a:rPr lang="en-GB" sz="3400" dirty="0" smtClean="0">
                <a:latin typeface="Arial" pitchFamily="34" charset="0"/>
                <a:cs typeface="Arial" pitchFamily="34" charset="0"/>
              </a:rPr>
              <a:t>))</a:t>
            </a:r>
            <a:br>
              <a:rPr lang="en-GB" sz="3400" dirty="0" smtClean="0">
                <a:latin typeface="Arial" pitchFamily="34" charset="0"/>
                <a:cs typeface="Arial" pitchFamily="34" charset="0"/>
              </a:rPr>
            </a:br>
            <a:r>
              <a:rPr lang="en-GB" sz="3400" dirty="0" smtClean="0">
                <a:latin typeface="Arial" pitchFamily="34" charset="0"/>
                <a:cs typeface="Arial" pitchFamily="34" charset="0"/>
              </a:rPr>
              <a:t>	more general: </a:t>
            </a:r>
            <a:r>
              <a:rPr lang="en-GB" sz="3400" dirty="0" err="1" smtClean="0">
                <a:latin typeface="Arial" pitchFamily="34" charset="0"/>
                <a:cs typeface="Arial" pitchFamily="34" charset="0"/>
              </a:rPr>
              <a:t>c</a:t>
            </a:r>
            <a:r>
              <a:rPr lang="en-GB" sz="3400" baseline="-25000" dirty="0" err="1" smtClean="0">
                <a:latin typeface="Arial" pitchFamily="34" charset="0"/>
                <a:cs typeface="Arial" pitchFamily="34" charset="0"/>
              </a:rPr>
              <a:t>E</a:t>
            </a:r>
            <a:r>
              <a:rPr lang="en-GB" sz="3400" dirty="0" smtClean="0">
                <a:latin typeface="Arial" pitchFamily="34" charset="0"/>
                <a:cs typeface="Arial" pitchFamily="34" charset="0"/>
              </a:rPr>
              <a:t>(</a:t>
            </a:r>
            <a:r>
              <a:rPr lang="en-GB" sz="3400" i="1" dirty="0" smtClean="0">
                <a:latin typeface="Arial" pitchFamily="34" charset="0"/>
                <a:cs typeface="Arial" pitchFamily="34" charset="0"/>
              </a:rPr>
              <a:t>e</a:t>
            </a:r>
            <a:r>
              <a:rPr lang="en-GB" sz="3400" dirty="0" smtClean="0">
                <a:latin typeface="Arial" pitchFamily="34" charset="0"/>
                <a:cs typeface="Arial" pitchFamily="34" charset="0"/>
              </a:rPr>
              <a:t>):=</a:t>
            </a:r>
            <a:r>
              <a:rPr lang="en-GB" sz="3400" dirty="0" err="1" smtClean="0">
                <a:latin typeface="Arial" pitchFamily="34" charset="0"/>
                <a:cs typeface="Arial" pitchFamily="34" charset="0"/>
              </a:rPr>
              <a:t>c</a:t>
            </a:r>
            <a:r>
              <a:rPr lang="en-GB" sz="3400" baseline="-25000" dirty="0" err="1" smtClean="0">
                <a:latin typeface="Arial" pitchFamily="34" charset="0"/>
                <a:cs typeface="Arial" pitchFamily="34" charset="0"/>
              </a:rPr>
              <a:t>d</a:t>
            </a:r>
            <a:r>
              <a:rPr lang="en-GB" sz="3400" baseline="30000" dirty="0" err="1" smtClean="0">
                <a:latin typeface="Arial" pitchFamily="34" charset="0"/>
                <a:cs typeface="Arial" pitchFamily="34" charset="0"/>
              </a:rPr>
              <a:t>a</a:t>
            </a:r>
            <a:r>
              <a:rPr lang="en-GB" sz="3400" dirty="0" smtClean="0">
                <a:latin typeface="Arial" pitchFamily="34" charset="0"/>
                <a:cs typeface="Arial" pitchFamily="34" charset="0"/>
              </a:rPr>
              <a:t>(</a:t>
            </a:r>
            <a:r>
              <a:rPr lang="en-GB" sz="3400" i="1" dirty="0" smtClean="0">
                <a:latin typeface="Arial" pitchFamily="34" charset="0"/>
                <a:cs typeface="Arial" pitchFamily="34" charset="0"/>
              </a:rPr>
              <a:t>e</a:t>
            </a:r>
            <a:r>
              <a:rPr lang="en-GB" sz="3400" dirty="0" smtClean="0">
                <a:latin typeface="Arial" pitchFamily="34" charset="0"/>
                <a:cs typeface="Arial" pitchFamily="34" charset="0"/>
              </a:rPr>
              <a:t>) for an a</a:t>
            </a:r>
            <a:r>
              <a:rPr lang="el-GR" sz="3400" dirty="0" smtClean="0">
                <a:latin typeface="Arial" pitchFamily="34" charset="0"/>
                <a:cs typeface="Arial" pitchFamily="34" charset="0"/>
              </a:rPr>
              <a:t> </a:t>
            </a:r>
            <a:r>
              <a:rPr lang="el-GR" sz="3400" u="sng" dirty="0" smtClean="0">
                <a:latin typeface="Arial" pitchFamily="34" charset="0"/>
                <a:cs typeface="Arial" pitchFamily="34" charset="0"/>
              </a:rPr>
              <a:t>&gt;</a:t>
            </a:r>
            <a:r>
              <a:rPr lang="en-GB" sz="3400" dirty="0" smtClean="0">
                <a:latin typeface="Arial" pitchFamily="34" charset="0"/>
                <a:cs typeface="Arial" pitchFamily="34" charset="0"/>
              </a:rPr>
              <a:t>2</a:t>
            </a:r>
          </a:p>
          <a:p>
            <a:pPr>
              <a:lnSpc>
                <a:spcPct val="90000"/>
              </a:lnSpc>
            </a:pPr>
            <a:endParaRPr lang="el-GR" sz="26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Step 2: Gabriel Algorithm(thinning)</a:t>
            </a:r>
            <a:endParaRPr lang="el-GR" dirty="0"/>
          </a:p>
        </p:txBody>
      </p:sp>
      <p:sp>
        <p:nvSpPr>
          <p:cNvPr id="3" name="2 - Θέση περιεχομένου"/>
          <p:cNvSpPr>
            <a:spLocks noGrp="1"/>
          </p:cNvSpPr>
          <p:nvPr>
            <p:ph idx="1"/>
          </p:nvPr>
        </p:nvSpPr>
        <p:spPr/>
        <p:txBody>
          <a:bodyPr>
            <a:normAutofit/>
          </a:bodyPr>
          <a:lstStyle/>
          <a:p>
            <a:r>
              <a:rPr lang="el-GR" sz="2000" dirty="0" smtClean="0">
                <a:latin typeface="Arial" pitchFamily="34" charset="0"/>
                <a:cs typeface="Arial" pitchFamily="34" charset="0"/>
              </a:rPr>
              <a:t>Έστω </a:t>
            </a:r>
            <a:r>
              <a:rPr lang="en-US" sz="2000" dirty="0" smtClean="0">
                <a:latin typeface="Arial" pitchFamily="34" charset="0"/>
                <a:cs typeface="Arial" pitchFamily="34" charset="0"/>
              </a:rPr>
              <a:t>c</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&amp; c</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a:t>
            </a:r>
            <a:r>
              <a:rPr lang="el-GR" sz="2000" dirty="0" smtClean="0">
                <a:latin typeface="Arial" pitchFamily="34" charset="0"/>
                <a:cs typeface="Arial" pitchFamily="34" charset="0"/>
              </a:rPr>
              <a:t>οι συναρτήσεις κόστους  και </a:t>
            </a:r>
            <a:r>
              <a:rPr lang="en-US" sz="2000" dirty="0" smtClean="0">
                <a:latin typeface="Arial" pitchFamily="34" charset="0"/>
                <a:cs typeface="Arial" pitchFamily="34" charset="0"/>
              </a:rPr>
              <a:t>G o </a:t>
            </a:r>
            <a:r>
              <a:rPr lang="el-GR" sz="2000" dirty="0" smtClean="0">
                <a:latin typeface="Arial" pitchFamily="34" charset="0"/>
                <a:cs typeface="Arial" pitchFamily="34" charset="0"/>
              </a:rPr>
              <a:t>πλήρης γράφος</a:t>
            </a:r>
            <a:r>
              <a:rPr lang="en-US" sz="2000" dirty="0" smtClean="0">
                <a:latin typeface="Arial" pitchFamily="34" charset="0"/>
                <a:cs typeface="Arial" pitchFamily="34" charset="0"/>
              </a:rPr>
              <a:t>. </a:t>
            </a:r>
            <a:r>
              <a:rPr lang="el-GR" sz="2000" dirty="0" smtClean="0">
                <a:latin typeface="Arial" pitchFamily="34" charset="0"/>
                <a:cs typeface="Arial" pitchFamily="34" charset="0"/>
              </a:rPr>
              <a:t>Θεωρούμε </a:t>
            </a:r>
            <a:r>
              <a:rPr lang="en-US" sz="2000" dirty="0" smtClean="0">
                <a:latin typeface="Arial" pitchFamily="34" charset="0"/>
                <a:cs typeface="Arial" pitchFamily="34" charset="0"/>
              </a:rPr>
              <a:t>p</a:t>
            </a:r>
            <a:r>
              <a:rPr lang="el-GR" sz="2000" dirty="0" smtClean="0">
                <a:latin typeface="Arial" pitchFamily="34" charset="0"/>
                <a:cs typeface="Arial" pitchFamily="34" charset="0"/>
              </a:rPr>
              <a:t> ένα </a:t>
            </a:r>
            <a:r>
              <a:rPr lang="en-US" sz="2000" dirty="0" smtClean="0">
                <a:latin typeface="Arial" pitchFamily="34" charset="0"/>
                <a:cs typeface="Arial" pitchFamily="34" charset="0"/>
              </a:rPr>
              <a:t>path </a:t>
            </a:r>
            <a:r>
              <a:rPr lang="el-GR" sz="2000" dirty="0" smtClean="0">
                <a:latin typeface="Arial" pitchFamily="34" charset="0"/>
                <a:cs typeface="Arial" pitchFamily="34" charset="0"/>
              </a:rPr>
              <a:t>στον </a:t>
            </a:r>
            <a:r>
              <a:rPr lang="en-US" sz="2000" dirty="0" smtClean="0">
                <a:latin typeface="Arial" pitchFamily="34" charset="0"/>
                <a:cs typeface="Arial" pitchFamily="34" charset="0"/>
              </a:rPr>
              <a:t>G</a:t>
            </a:r>
            <a:r>
              <a:rPr lang="el-GR" sz="2000" dirty="0" smtClean="0">
                <a:latin typeface="Arial" pitchFamily="34" charset="0"/>
                <a:cs typeface="Arial" pitchFamily="34" charset="0"/>
              </a:rPr>
              <a:t>. </a:t>
            </a:r>
          </a:p>
          <a:p>
            <a:r>
              <a:rPr lang="el-GR" sz="2000" dirty="0" smtClean="0">
                <a:latin typeface="Arial" pitchFamily="34" charset="0"/>
                <a:cs typeface="Arial" pitchFamily="34" charset="0"/>
              </a:rPr>
              <a:t>   </a:t>
            </a:r>
            <a:r>
              <a:rPr lang="en-US" sz="2000" dirty="0" smtClean="0">
                <a:latin typeface="Arial" pitchFamily="34" charset="0"/>
                <a:cs typeface="Arial" pitchFamily="34" charset="0"/>
              </a:rPr>
              <a:t>c</a:t>
            </a:r>
            <a:r>
              <a:rPr lang="en-US" sz="2000" baseline="-25000" dirty="0" smtClean="0">
                <a:latin typeface="Arial" pitchFamily="34" charset="0"/>
                <a:cs typeface="Arial" pitchFamily="34" charset="0"/>
              </a:rPr>
              <a:t>1 </a:t>
            </a:r>
            <a:r>
              <a:rPr lang="en-US" sz="2000" dirty="0" smtClean="0">
                <a:latin typeface="Arial" pitchFamily="34" charset="0"/>
                <a:cs typeface="Arial" pitchFamily="34" charset="0"/>
              </a:rPr>
              <a:t> (p)</a:t>
            </a:r>
            <a:r>
              <a:rPr lang="en-US" sz="2000" u="sng" dirty="0" smtClean="0">
                <a:latin typeface="Arial" pitchFamily="34" charset="0"/>
                <a:cs typeface="Arial" pitchFamily="34" charset="0"/>
              </a:rPr>
              <a:t>&lt;</a:t>
            </a:r>
            <a:r>
              <a:rPr lang="en-US" sz="2000" baseline="-25000" dirty="0" smtClean="0">
                <a:latin typeface="Arial" pitchFamily="34" charset="0"/>
                <a:cs typeface="Arial" pitchFamily="34" charset="0"/>
              </a:rPr>
              <a:t>   </a:t>
            </a:r>
            <a:r>
              <a:rPr lang="en-US" sz="2000" dirty="0" smtClean="0">
                <a:latin typeface="Arial" pitchFamily="34" charset="0"/>
                <a:cs typeface="Arial" pitchFamily="34" charset="0"/>
              </a:rPr>
              <a:t> </a:t>
            </a:r>
            <a:r>
              <a:rPr lang="el-GR" sz="2000" dirty="0" smtClean="0">
                <a:latin typeface="Arial" pitchFamily="34" charset="0"/>
                <a:cs typeface="Arial" pitchFamily="34" charset="0"/>
              </a:rPr>
              <a:t>α</a:t>
            </a:r>
            <a:r>
              <a:rPr lang="en-US" sz="2000" dirty="0" smtClean="0">
                <a:latin typeface="Arial" pitchFamily="34" charset="0"/>
                <a:cs typeface="Arial" pitchFamily="34" charset="0"/>
              </a:rPr>
              <a:t>c</a:t>
            </a:r>
            <a:r>
              <a:rPr lang="en-US" sz="2000" baseline="-25000" dirty="0" smtClean="0">
                <a:latin typeface="Arial" pitchFamily="34" charset="0"/>
                <a:cs typeface="Arial" pitchFamily="34" charset="0"/>
              </a:rPr>
              <a:t>2 </a:t>
            </a:r>
            <a:r>
              <a:rPr lang="en-US" sz="2000" dirty="0" smtClean="0">
                <a:latin typeface="Arial" pitchFamily="34" charset="0"/>
                <a:cs typeface="Arial" pitchFamily="34" charset="0"/>
              </a:rPr>
              <a:t> (p)    for a constant a.</a:t>
            </a:r>
          </a:p>
          <a:p>
            <a:r>
              <a:rPr lang="el-GR" sz="2000" dirty="0" smtClean="0">
                <a:latin typeface="Arial" pitchFamily="34" charset="0"/>
                <a:cs typeface="Arial" pitchFamily="34" charset="0"/>
              </a:rPr>
              <a:t>Α ν το μονοπάτι </a:t>
            </a:r>
            <a:r>
              <a:rPr lang="en-US" sz="2000" dirty="0" smtClean="0">
                <a:latin typeface="Arial" pitchFamily="34" charset="0"/>
                <a:cs typeface="Arial" pitchFamily="34" charset="0"/>
              </a:rPr>
              <a:t>p </a:t>
            </a:r>
            <a:r>
              <a:rPr lang="el-GR" sz="2000" dirty="0" smtClean="0">
                <a:latin typeface="Arial" pitchFamily="34" charset="0"/>
                <a:cs typeface="Arial" pitchFamily="34" charset="0"/>
              </a:rPr>
              <a:t>αποτελείται από </a:t>
            </a:r>
            <a:r>
              <a:rPr lang="en-US" sz="2000" dirty="0" smtClean="0">
                <a:latin typeface="Arial" pitchFamily="34" charset="0"/>
                <a:cs typeface="Arial" pitchFamily="34" charset="0"/>
              </a:rPr>
              <a:t>k</a:t>
            </a:r>
            <a:r>
              <a:rPr lang="el-GR" sz="2000" dirty="0" smtClean="0">
                <a:latin typeface="Arial" pitchFamily="34" charset="0"/>
                <a:cs typeface="Arial" pitchFamily="34" charset="0"/>
              </a:rPr>
              <a:t> ακμές </a:t>
            </a:r>
            <a:r>
              <a:rPr lang="en-US" sz="2000" dirty="0" smtClean="0">
                <a:latin typeface="Arial" pitchFamily="34" charset="0"/>
                <a:cs typeface="Arial" pitchFamily="34" charset="0"/>
              </a:rPr>
              <a:t>do </a:t>
            </a:r>
            <a:r>
              <a:rPr lang="en-US" sz="2000" u="sng" dirty="0" smtClean="0">
                <a:latin typeface="Arial" pitchFamily="34" charset="0"/>
                <a:cs typeface="Arial" pitchFamily="34" charset="0"/>
              </a:rPr>
              <a:t>&lt;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a:t>
            </a:r>
            <a:r>
              <a:rPr lang="en-US" sz="2000" baseline="-25000" dirty="0" err="1" smtClean="0">
                <a:latin typeface="Arial" pitchFamily="34" charset="0"/>
                <a:cs typeface="Arial" pitchFamily="34" charset="0"/>
              </a:rPr>
              <a:t>d</a:t>
            </a:r>
            <a:r>
              <a:rPr lang="en-US" sz="2000" dirty="0" smtClean="0">
                <a:latin typeface="Arial" pitchFamily="34" charset="0"/>
                <a:cs typeface="Arial" pitchFamily="34" charset="0"/>
              </a:rPr>
              <a:t> (e) </a:t>
            </a:r>
            <a:r>
              <a:rPr lang="en-US" sz="2000" u="sng" dirty="0" smtClean="0">
                <a:latin typeface="Arial" pitchFamily="34" charset="0"/>
                <a:cs typeface="Arial" pitchFamily="34" charset="0"/>
              </a:rPr>
              <a:t>&lt;</a:t>
            </a:r>
            <a:r>
              <a:rPr lang="en-US" sz="2000" dirty="0" smtClean="0">
                <a:latin typeface="Arial" pitchFamily="34" charset="0"/>
                <a:cs typeface="Arial" pitchFamily="34" charset="0"/>
              </a:rPr>
              <a:t>1  for all edges  e € E  </a:t>
            </a:r>
            <a:r>
              <a:rPr lang="el-GR" sz="2000" dirty="0" smtClean="0">
                <a:latin typeface="Arial" pitchFamily="34" charset="0"/>
                <a:cs typeface="Arial" pitchFamily="34" charset="0"/>
              </a:rPr>
              <a:t>θα έχουμε </a:t>
            </a:r>
            <a:r>
              <a:rPr lang="en-US" sz="2000" dirty="0" smtClean="0">
                <a:latin typeface="Arial" pitchFamily="34" charset="0"/>
                <a:cs typeface="Arial" pitchFamily="34" charset="0"/>
              </a:rPr>
              <a:t>  </a:t>
            </a:r>
            <a:r>
              <a:rPr lang="el-GR" sz="2000" dirty="0" smtClean="0">
                <a:latin typeface="Arial" pitchFamily="34" charset="0"/>
                <a:cs typeface="Arial" pitchFamily="34" charset="0"/>
              </a:rPr>
              <a:t> </a:t>
            </a:r>
            <a:r>
              <a:rPr lang="en-US" sz="2000" dirty="0" smtClean="0">
                <a:latin typeface="Arial" pitchFamily="34" charset="0"/>
                <a:cs typeface="Arial" pitchFamily="34" charset="0"/>
              </a:rPr>
              <a:t>c</a:t>
            </a:r>
            <a:r>
              <a:rPr lang="en-US" sz="2000" baseline="-25000" dirty="0" smtClean="0">
                <a:latin typeface="Arial" pitchFamily="34" charset="0"/>
                <a:cs typeface="Arial" pitchFamily="34" charset="0"/>
              </a:rPr>
              <a:t>1 </a:t>
            </a:r>
            <a:r>
              <a:rPr lang="en-US" sz="2000" dirty="0" smtClean="0">
                <a:latin typeface="Arial" pitchFamily="34" charset="0"/>
                <a:cs typeface="Arial" pitchFamily="34" charset="0"/>
              </a:rPr>
              <a:t> (p)</a:t>
            </a:r>
            <a:r>
              <a:rPr lang="en-US" sz="2000" u="sng" dirty="0" smtClean="0">
                <a:latin typeface="Arial" pitchFamily="34" charset="0"/>
                <a:cs typeface="Arial" pitchFamily="34" charset="0"/>
              </a:rPr>
              <a:t>&lt;</a:t>
            </a:r>
            <a:r>
              <a:rPr lang="en-US" sz="2000" dirty="0" smtClean="0">
                <a:latin typeface="Arial" pitchFamily="34" charset="0"/>
                <a:cs typeface="Arial" pitchFamily="34" charset="0"/>
              </a:rPr>
              <a:t> c</a:t>
            </a:r>
            <a:r>
              <a:rPr lang="en-US" sz="2000" baseline="-25000" dirty="0" smtClean="0">
                <a:latin typeface="Arial" pitchFamily="34" charset="0"/>
                <a:cs typeface="Arial" pitchFamily="34" charset="0"/>
              </a:rPr>
              <a:t>1 </a:t>
            </a:r>
            <a:r>
              <a:rPr lang="en-US" sz="2000" dirty="0" smtClean="0">
                <a:latin typeface="Arial" pitchFamily="34" charset="0"/>
                <a:cs typeface="Arial" pitchFamily="34" charset="0"/>
              </a:rPr>
              <a:t>(1)▪k &amp; c</a:t>
            </a:r>
            <a:r>
              <a:rPr lang="en-US" sz="2000" baseline="-25000" dirty="0" smtClean="0">
                <a:latin typeface="Arial" pitchFamily="34" charset="0"/>
                <a:cs typeface="Arial" pitchFamily="34" charset="0"/>
              </a:rPr>
              <a:t>2 </a:t>
            </a:r>
            <a:r>
              <a:rPr lang="en-US" sz="2000" dirty="0" smtClean="0">
                <a:latin typeface="Arial" pitchFamily="34" charset="0"/>
                <a:cs typeface="Arial" pitchFamily="34" charset="0"/>
              </a:rPr>
              <a:t> (do) ▪ k</a:t>
            </a:r>
            <a:r>
              <a:rPr lang="en-US" sz="2000" u="sng" dirty="0" smtClean="0">
                <a:latin typeface="Arial" pitchFamily="34" charset="0"/>
                <a:cs typeface="Arial" pitchFamily="34" charset="0"/>
              </a:rPr>
              <a:t>&lt;</a:t>
            </a:r>
            <a:r>
              <a:rPr lang="en-US" sz="2000" dirty="0" smtClean="0">
                <a:latin typeface="Arial" pitchFamily="34" charset="0"/>
                <a:cs typeface="Arial" pitchFamily="34" charset="0"/>
              </a:rPr>
              <a:t> c</a:t>
            </a:r>
            <a:r>
              <a:rPr lang="en-US" sz="2000" baseline="-25000" dirty="0" smtClean="0">
                <a:latin typeface="Arial" pitchFamily="34" charset="0"/>
                <a:cs typeface="Arial" pitchFamily="34" charset="0"/>
              </a:rPr>
              <a:t>2 </a:t>
            </a:r>
            <a:r>
              <a:rPr lang="en-US" sz="2000" dirty="0" smtClean="0">
                <a:latin typeface="Arial" pitchFamily="34" charset="0"/>
                <a:cs typeface="Arial" pitchFamily="34" charset="0"/>
              </a:rPr>
              <a:t> (p)</a:t>
            </a:r>
            <a:endParaRPr lang="el-GR" sz="2000" dirty="0" smtClean="0">
              <a:latin typeface="Arial" pitchFamily="34" charset="0"/>
              <a:cs typeface="Arial" pitchFamily="34" charset="0"/>
            </a:endParaRPr>
          </a:p>
          <a:p>
            <a:pPr>
              <a:buNone/>
            </a:pPr>
            <a:r>
              <a:rPr lang="en-US" sz="2000" dirty="0" smtClean="0">
                <a:latin typeface="Arial" pitchFamily="34" charset="0"/>
                <a:cs typeface="Arial" pitchFamily="34" charset="0"/>
              </a:rPr>
              <a:t>c</a:t>
            </a:r>
            <a:r>
              <a:rPr lang="en-US" sz="2000" baseline="-25000" dirty="0" smtClean="0">
                <a:latin typeface="Arial" pitchFamily="34" charset="0"/>
                <a:cs typeface="Arial" pitchFamily="34" charset="0"/>
              </a:rPr>
              <a:t>1 </a:t>
            </a:r>
            <a:r>
              <a:rPr lang="en-US" sz="2000" dirty="0" smtClean="0">
                <a:latin typeface="Arial" pitchFamily="34" charset="0"/>
                <a:cs typeface="Arial" pitchFamily="34" charset="0"/>
              </a:rPr>
              <a:t>(1)</a:t>
            </a:r>
            <a:r>
              <a:rPr lang="el-GR" sz="2000" dirty="0" smtClean="0">
                <a:latin typeface="Arial" pitchFamily="34" charset="0"/>
                <a:cs typeface="Arial" pitchFamily="34" charset="0"/>
              </a:rPr>
              <a:t> &amp; </a:t>
            </a:r>
            <a:r>
              <a:rPr lang="en-US" sz="2000" dirty="0" smtClean="0">
                <a:latin typeface="Arial" pitchFamily="34" charset="0"/>
                <a:cs typeface="Arial" pitchFamily="34" charset="0"/>
              </a:rPr>
              <a:t>c</a:t>
            </a:r>
            <a:r>
              <a:rPr lang="en-US" sz="2000" baseline="-25000" dirty="0" smtClean="0">
                <a:latin typeface="Arial" pitchFamily="34" charset="0"/>
                <a:cs typeface="Arial" pitchFamily="34" charset="0"/>
              </a:rPr>
              <a:t>2 </a:t>
            </a:r>
            <a:r>
              <a:rPr lang="en-US" sz="2000" dirty="0" smtClean="0">
                <a:latin typeface="Arial" pitchFamily="34" charset="0"/>
                <a:cs typeface="Arial" pitchFamily="34" charset="0"/>
              </a:rPr>
              <a:t>(do) are constants </a:t>
            </a:r>
            <a:r>
              <a:rPr lang="el-GR" sz="2000" dirty="0" smtClean="0">
                <a:latin typeface="Arial" pitchFamily="34" charset="0"/>
                <a:cs typeface="Arial" pitchFamily="34" charset="0"/>
              </a:rPr>
              <a:t>μεγαλύτερα από το 0 τότε </a:t>
            </a:r>
            <a:r>
              <a:rPr lang="en-US" sz="2000" dirty="0" smtClean="0">
                <a:latin typeface="Arial" pitchFamily="34" charset="0"/>
                <a:cs typeface="Arial" pitchFamily="34" charset="0"/>
              </a:rPr>
              <a:t>a= c</a:t>
            </a:r>
            <a:r>
              <a:rPr lang="en-US" sz="2000" baseline="-25000" dirty="0" smtClean="0">
                <a:latin typeface="Arial" pitchFamily="34" charset="0"/>
                <a:cs typeface="Arial" pitchFamily="34" charset="0"/>
              </a:rPr>
              <a:t>1 </a:t>
            </a:r>
            <a:r>
              <a:rPr lang="en-US" sz="2000" dirty="0" smtClean="0">
                <a:latin typeface="Arial" pitchFamily="34" charset="0"/>
                <a:cs typeface="Arial" pitchFamily="34" charset="0"/>
              </a:rPr>
              <a:t>(1)/ c</a:t>
            </a:r>
            <a:r>
              <a:rPr lang="en-US" sz="2000" baseline="-25000" dirty="0" smtClean="0">
                <a:latin typeface="Arial" pitchFamily="34" charset="0"/>
                <a:cs typeface="Arial" pitchFamily="34" charset="0"/>
              </a:rPr>
              <a:t>2 </a:t>
            </a:r>
            <a:r>
              <a:rPr lang="en-US" sz="2000" dirty="0" smtClean="0">
                <a:latin typeface="Arial" pitchFamily="34" charset="0"/>
                <a:cs typeface="Arial" pitchFamily="34" charset="0"/>
              </a:rPr>
              <a:t>(do) </a:t>
            </a:r>
          </a:p>
          <a:p>
            <a:pPr>
              <a:buNone/>
            </a:pPr>
            <a:r>
              <a:rPr lang="en-US" sz="2000" b="1" i="1" dirty="0" smtClean="0">
                <a:latin typeface="Arial" pitchFamily="34" charset="0"/>
                <a:cs typeface="Arial" pitchFamily="34" charset="0"/>
              </a:rPr>
              <a:t>Lemma 3.2</a:t>
            </a:r>
            <a:r>
              <a:rPr lang="el-GR" sz="2000" b="1" i="1" dirty="0" smtClean="0">
                <a:latin typeface="Arial" pitchFamily="34" charset="0"/>
                <a:cs typeface="Arial" pitchFamily="34" charset="0"/>
              </a:rPr>
              <a:t> (</a:t>
            </a:r>
            <a:r>
              <a:rPr lang="en-US" sz="2000" b="1" i="1" smtClean="0">
                <a:latin typeface="Arial" pitchFamily="34" charset="0"/>
                <a:cs typeface="Arial" pitchFamily="34" charset="0"/>
              </a:rPr>
              <a:t>paper )</a:t>
            </a:r>
            <a:endParaRPr lang="en-US" sz="2000" b="1" i="1" dirty="0" smtClean="0">
              <a:latin typeface="Arial" pitchFamily="34" charset="0"/>
              <a:cs typeface="Arial" pitchFamily="34" charset="0"/>
            </a:endParaRPr>
          </a:p>
          <a:p>
            <a:pPr>
              <a:buNone/>
            </a:pPr>
            <a:r>
              <a:rPr lang="en-US" sz="2000" dirty="0" smtClean="0">
                <a:latin typeface="Arial" pitchFamily="34" charset="0"/>
                <a:cs typeface="Arial" pitchFamily="34" charset="0"/>
              </a:rPr>
              <a:t>G unit disk graph ,node set V in the </a:t>
            </a:r>
            <a:r>
              <a:rPr lang="el-GR" sz="2000" dirty="0" smtClean="0">
                <a:latin typeface="Arial" pitchFamily="34" charset="0"/>
                <a:cs typeface="Arial" pitchFamily="34" charset="0"/>
              </a:rPr>
              <a:t>Ω</a:t>
            </a:r>
            <a:r>
              <a:rPr lang="en-US" sz="2000" dirty="0" smtClean="0">
                <a:latin typeface="Arial" pitchFamily="34" charset="0"/>
                <a:cs typeface="Arial" pitchFamily="34" charset="0"/>
              </a:rPr>
              <a:t>(1) model –</a:t>
            </a:r>
            <a:r>
              <a:rPr lang="el-GR" sz="2000" dirty="0" smtClean="0">
                <a:latin typeface="Arial" pitchFamily="34" charset="0"/>
                <a:cs typeface="Arial" pitchFamily="34" charset="0"/>
              </a:rPr>
              <a:t>(</a:t>
            </a:r>
            <a:r>
              <a:rPr lang="en-US" sz="2000" dirty="0" smtClean="0">
                <a:latin typeface="Arial" pitchFamily="34" charset="0"/>
                <a:cs typeface="Arial" pitchFamily="34" charset="0"/>
              </a:rPr>
              <a:t>s, t</a:t>
            </a:r>
            <a:r>
              <a:rPr lang="el-GR" sz="2000" dirty="0" smtClean="0">
                <a:latin typeface="Arial" pitchFamily="34" charset="0"/>
                <a:cs typeface="Arial" pitchFamily="34" charset="0"/>
              </a:rPr>
              <a:t>)</a:t>
            </a:r>
            <a:r>
              <a:rPr lang="en-US" sz="2000" dirty="0" smtClean="0">
                <a:latin typeface="Arial" pitchFamily="34" charset="0"/>
                <a:cs typeface="Arial" pitchFamily="34" charset="0"/>
              </a:rPr>
              <a:t> € V </a:t>
            </a:r>
            <a:r>
              <a:rPr lang="el-GR" sz="2000" dirty="0" smtClean="0">
                <a:latin typeface="Arial" pitchFamily="34" charset="0"/>
                <a:cs typeface="Arial" pitchFamily="34" charset="0"/>
              </a:rPr>
              <a:t>δύο κόμβοι </a:t>
            </a:r>
            <a:r>
              <a:rPr lang="en-US" sz="2000" dirty="0" smtClean="0">
                <a:latin typeface="Arial" pitchFamily="34" charset="0"/>
                <a:cs typeface="Arial" pitchFamily="34" charset="0"/>
              </a:rPr>
              <a:t> p</a:t>
            </a:r>
            <a:r>
              <a:rPr lang="en-US" sz="2000" baseline="-25000" dirty="0" smtClean="0">
                <a:latin typeface="Arial" pitchFamily="34" charset="0"/>
                <a:cs typeface="Arial" pitchFamily="34" charset="0"/>
              </a:rPr>
              <a:t>1  </a:t>
            </a:r>
            <a:r>
              <a:rPr lang="en-US" sz="2000" baseline="30000" dirty="0" smtClean="0">
                <a:latin typeface="Arial" pitchFamily="34" charset="0"/>
                <a:cs typeface="Arial" pitchFamily="34" charset="0"/>
              </a:rPr>
              <a:t>*</a:t>
            </a:r>
            <a:r>
              <a:rPr lang="en-US" sz="2000" dirty="0" smtClean="0">
                <a:latin typeface="Arial" pitchFamily="34" charset="0"/>
                <a:cs typeface="Arial" pitchFamily="34" charset="0"/>
              </a:rPr>
              <a:t> p</a:t>
            </a:r>
            <a:r>
              <a:rPr lang="en-US" sz="2000" baseline="-25000" dirty="0" smtClean="0">
                <a:latin typeface="Arial" pitchFamily="34" charset="0"/>
                <a:cs typeface="Arial" pitchFamily="34" charset="0"/>
              </a:rPr>
              <a:t>2 </a:t>
            </a:r>
            <a:r>
              <a:rPr lang="en-US" sz="2000" baseline="30000" dirty="0" smtClean="0">
                <a:latin typeface="Arial" pitchFamily="34" charset="0"/>
                <a:cs typeface="Arial" pitchFamily="34" charset="0"/>
              </a:rPr>
              <a:t>* </a:t>
            </a:r>
            <a:r>
              <a:rPr lang="en-US" sz="2000" dirty="0" smtClean="0">
                <a:latin typeface="Arial" pitchFamily="34" charset="0"/>
                <a:cs typeface="Arial" pitchFamily="34" charset="0"/>
              </a:rPr>
              <a:t>  </a:t>
            </a:r>
            <a:r>
              <a:rPr lang="el-GR" sz="2000" dirty="0" smtClean="0">
                <a:latin typeface="Arial" pitchFamily="34" charset="0"/>
                <a:cs typeface="Arial" pitchFamily="34" charset="0"/>
              </a:rPr>
              <a:t>τα βέλτιστα μονοπάτια από τον</a:t>
            </a:r>
            <a:r>
              <a:rPr lang="en-US" sz="2000" dirty="0" smtClean="0">
                <a:latin typeface="Arial" pitchFamily="34" charset="0"/>
                <a:cs typeface="Arial" pitchFamily="34" charset="0"/>
              </a:rPr>
              <a:t> s</a:t>
            </a:r>
            <a:r>
              <a:rPr lang="el-GR" sz="2000" dirty="0" smtClean="0">
                <a:latin typeface="Arial" pitchFamily="34" charset="0"/>
                <a:cs typeface="Arial" pitchFamily="34" charset="0"/>
              </a:rPr>
              <a:t> στον</a:t>
            </a:r>
            <a:r>
              <a:rPr lang="en-US" sz="2000" dirty="0" smtClean="0">
                <a:latin typeface="Arial" pitchFamily="34" charset="0"/>
                <a:cs typeface="Arial" pitchFamily="34" charset="0"/>
              </a:rPr>
              <a:t> t </a:t>
            </a:r>
            <a:r>
              <a:rPr lang="el-GR" sz="2000" dirty="0" smtClean="0">
                <a:latin typeface="Arial" pitchFamily="34" charset="0"/>
                <a:cs typeface="Arial" pitchFamily="34" charset="0"/>
              </a:rPr>
              <a:t> στον </a:t>
            </a:r>
            <a:r>
              <a:rPr lang="en-US" sz="2000" dirty="0" smtClean="0">
                <a:latin typeface="Arial" pitchFamily="34" charset="0"/>
                <a:cs typeface="Arial" pitchFamily="34" charset="0"/>
              </a:rPr>
              <a:t> </a:t>
            </a:r>
            <a:r>
              <a:rPr lang="el-GR" sz="2000" dirty="0" smtClean="0">
                <a:latin typeface="Arial" pitchFamily="34" charset="0"/>
                <a:cs typeface="Arial" pitchFamily="34" charset="0"/>
              </a:rPr>
              <a:t>γράφο </a:t>
            </a:r>
            <a:r>
              <a:rPr lang="en-US" sz="2000" dirty="0" smtClean="0">
                <a:latin typeface="Arial" pitchFamily="34" charset="0"/>
                <a:cs typeface="Arial" pitchFamily="34" charset="0"/>
              </a:rPr>
              <a:t>G the cost functions c</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c</a:t>
            </a:r>
            <a:r>
              <a:rPr lang="en-US" sz="2000" baseline="-25000" dirty="0" smtClean="0">
                <a:latin typeface="Arial" pitchFamily="34" charset="0"/>
                <a:cs typeface="Arial" pitchFamily="34" charset="0"/>
              </a:rPr>
              <a:t>2 </a:t>
            </a:r>
            <a:r>
              <a:rPr lang="en-US" sz="2000" dirty="0" smtClean="0">
                <a:latin typeface="Arial" pitchFamily="34" charset="0"/>
                <a:cs typeface="Arial" pitchFamily="34" charset="0"/>
              </a:rPr>
              <a:t> (.)</a:t>
            </a:r>
          </a:p>
          <a:p>
            <a:pPr>
              <a:buNone/>
            </a:pPr>
            <a:r>
              <a:rPr lang="en-US" sz="2000" dirty="0" smtClean="0">
                <a:latin typeface="Arial" pitchFamily="34" charset="0"/>
                <a:cs typeface="Arial" pitchFamily="34" charset="0"/>
              </a:rPr>
              <a:t> c</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(p</a:t>
            </a:r>
            <a:r>
              <a:rPr lang="en-US" sz="2000" baseline="-25000" dirty="0" smtClean="0">
                <a:latin typeface="Arial" pitchFamily="34" charset="0"/>
                <a:cs typeface="Arial" pitchFamily="34" charset="0"/>
              </a:rPr>
              <a:t>2 </a:t>
            </a:r>
            <a:r>
              <a:rPr lang="en-US" sz="2000" baseline="30000" dirty="0" smtClean="0">
                <a:latin typeface="Arial" pitchFamily="34" charset="0"/>
                <a:cs typeface="Arial" pitchFamily="34" charset="0"/>
              </a:rPr>
              <a:t>*</a:t>
            </a:r>
            <a:r>
              <a:rPr lang="en-US" sz="2000" dirty="0" smtClean="0">
                <a:latin typeface="Arial" pitchFamily="34" charset="0"/>
                <a:cs typeface="Arial" pitchFamily="34" charset="0"/>
              </a:rPr>
              <a:t>) </a:t>
            </a:r>
            <a:r>
              <a:rPr lang="en-US" sz="2000" u="sng" dirty="0" smtClean="0">
                <a:latin typeface="Arial" pitchFamily="34" charset="0"/>
                <a:cs typeface="Arial" pitchFamily="34" charset="0"/>
              </a:rPr>
              <a:t>&lt;</a:t>
            </a:r>
            <a:r>
              <a:rPr lang="en-US" sz="2000" dirty="0" smtClean="0">
                <a:latin typeface="Arial" pitchFamily="34" charset="0"/>
                <a:cs typeface="Arial" pitchFamily="34" charset="0"/>
              </a:rPr>
              <a:t> </a:t>
            </a:r>
            <a:r>
              <a:rPr lang="el-GR" sz="2000" dirty="0" smtClean="0">
                <a:latin typeface="Arial" pitchFamily="34" charset="0"/>
                <a:cs typeface="Arial" pitchFamily="34" charset="0"/>
              </a:rPr>
              <a:t>α</a:t>
            </a:r>
            <a:r>
              <a:rPr lang="en-US" sz="2000" dirty="0" smtClean="0">
                <a:latin typeface="Arial" pitchFamily="34" charset="0"/>
                <a:cs typeface="Arial" pitchFamily="34" charset="0"/>
              </a:rPr>
              <a:t>c</a:t>
            </a:r>
            <a:r>
              <a:rPr lang="en-US" sz="2000" baseline="-25000" dirty="0" smtClean="0">
                <a:latin typeface="Arial" pitchFamily="34" charset="0"/>
                <a:cs typeface="Arial" pitchFamily="34" charset="0"/>
              </a:rPr>
              <a:t>2 </a:t>
            </a:r>
            <a:r>
              <a:rPr lang="en-US" sz="2000" dirty="0" smtClean="0">
                <a:latin typeface="Arial" pitchFamily="34" charset="0"/>
                <a:cs typeface="Arial" pitchFamily="34" charset="0"/>
              </a:rPr>
              <a:t> (p</a:t>
            </a:r>
            <a:r>
              <a:rPr lang="en-US" sz="2000" baseline="-25000" dirty="0" smtClean="0">
                <a:latin typeface="Arial" pitchFamily="34" charset="0"/>
                <a:cs typeface="Arial" pitchFamily="34" charset="0"/>
              </a:rPr>
              <a:t>1 </a:t>
            </a:r>
            <a:r>
              <a:rPr lang="en-US" sz="2000" baseline="30000" dirty="0" smtClean="0">
                <a:latin typeface="Arial" pitchFamily="34" charset="0"/>
                <a:cs typeface="Arial" pitchFamily="34" charset="0"/>
              </a:rPr>
              <a:t>*</a:t>
            </a:r>
            <a:r>
              <a:rPr lang="en-US" sz="2000" dirty="0" smtClean="0">
                <a:latin typeface="Arial" pitchFamily="34" charset="0"/>
                <a:cs typeface="Arial" pitchFamily="34" charset="0"/>
              </a:rPr>
              <a:t>) &amp;     c</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(p</a:t>
            </a:r>
            <a:r>
              <a:rPr lang="en-US" sz="2000" baseline="-25000" dirty="0" smtClean="0">
                <a:latin typeface="Arial" pitchFamily="34" charset="0"/>
                <a:cs typeface="Arial" pitchFamily="34" charset="0"/>
              </a:rPr>
              <a:t>2 </a:t>
            </a:r>
            <a:r>
              <a:rPr lang="en-US" sz="2000" baseline="30000" dirty="0" smtClean="0">
                <a:latin typeface="Arial" pitchFamily="34" charset="0"/>
                <a:cs typeface="Arial" pitchFamily="34" charset="0"/>
              </a:rPr>
              <a:t>*</a:t>
            </a:r>
            <a:r>
              <a:rPr lang="en-US" sz="2000" dirty="0" smtClean="0">
                <a:latin typeface="Arial" pitchFamily="34" charset="0"/>
                <a:cs typeface="Arial" pitchFamily="34" charset="0"/>
              </a:rPr>
              <a:t>.)  </a:t>
            </a:r>
            <a:r>
              <a:rPr lang="en-US" sz="2000" u="sng" dirty="0" smtClean="0">
                <a:latin typeface="Arial" pitchFamily="34" charset="0"/>
                <a:cs typeface="Arial" pitchFamily="34" charset="0"/>
              </a:rPr>
              <a:t>&lt;</a:t>
            </a:r>
            <a:r>
              <a:rPr lang="en-US" sz="2000" dirty="0" smtClean="0">
                <a:latin typeface="Arial" pitchFamily="34" charset="0"/>
                <a:cs typeface="Arial" pitchFamily="34" charset="0"/>
              </a:rPr>
              <a:t> </a:t>
            </a:r>
            <a:r>
              <a:rPr lang="el-GR" sz="2000" dirty="0" smtClean="0">
                <a:latin typeface="Arial" pitchFamily="34" charset="0"/>
                <a:cs typeface="Arial" pitchFamily="34" charset="0"/>
              </a:rPr>
              <a:t>β </a:t>
            </a:r>
            <a:r>
              <a:rPr lang="en-US" sz="2000" dirty="0" smtClean="0">
                <a:latin typeface="Arial" pitchFamily="34" charset="0"/>
                <a:cs typeface="Arial" pitchFamily="34" charset="0"/>
              </a:rPr>
              <a:t>c</a:t>
            </a:r>
            <a:r>
              <a:rPr lang="en-US" sz="2000" baseline="-25000" dirty="0" smtClean="0">
                <a:latin typeface="Arial" pitchFamily="34" charset="0"/>
                <a:cs typeface="Arial" pitchFamily="34" charset="0"/>
              </a:rPr>
              <a:t>2 </a:t>
            </a:r>
            <a:r>
              <a:rPr lang="en-US" sz="2000" dirty="0" smtClean="0">
                <a:latin typeface="Arial" pitchFamily="34" charset="0"/>
                <a:cs typeface="Arial" pitchFamily="34" charset="0"/>
              </a:rPr>
              <a:t> (p</a:t>
            </a:r>
            <a:r>
              <a:rPr lang="en-US" sz="2000" baseline="-25000" dirty="0" smtClean="0">
                <a:latin typeface="Arial" pitchFamily="34" charset="0"/>
                <a:cs typeface="Arial" pitchFamily="34" charset="0"/>
              </a:rPr>
              <a:t>1 </a:t>
            </a:r>
            <a:r>
              <a:rPr lang="en-US" sz="2000" baseline="30000" dirty="0" smtClean="0">
                <a:latin typeface="Arial" pitchFamily="34" charset="0"/>
                <a:cs typeface="Arial" pitchFamily="34" charset="0"/>
              </a:rPr>
              <a:t>*</a:t>
            </a:r>
            <a:r>
              <a:rPr lang="en-US" sz="2000" dirty="0" smtClean="0">
                <a:latin typeface="Arial" pitchFamily="34" charset="0"/>
                <a:cs typeface="Arial" pitchFamily="34" charset="0"/>
              </a:rPr>
              <a:t>.)</a:t>
            </a:r>
            <a:endParaRPr lang="el-GR" sz="2000" dirty="0" smtClean="0">
              <a:latin typeface="Arial" pitchFamily="34" charset="0"/>
              <a:cs typeface="Arial" pitchFamily="34" charset="0"/>
            </a:endParaRPr>
          </a:p>
          <a:p>
            <a:pPr>
              <a:buNone/>
            </a:pPr>
            <a:r>
              <a:rPr lang="el-GR" sz="2000" dirty="0" smtClean="0">
                <a:latin typeface="Arial" pitchFamily="34" charset="0"/>
                <a:cs typeface="Arial" pitchFamily="34" charset="0"/>
              </a:rPr>
              <a:t>Όπου α,  β τα πραγματικά κόστη των βέλτιστων μονοπατιών για διαφορετικές μετρήσεις.</a:t>
            </a:r>
            <a:endParaRPr lang="el-GR" sz="20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Face Routings</a:t>
            </a:r>
            <a:endParaRPr lang="el-GR" dirty="0"/>
          </a:p>
        </p:txBody>
      </p:sp>
      <p:sp>
        <p:nvSpPr>
          <p:cNvPr id="3" name="2 - Θέση περιεχομένου"/>
          <p:cNvSpPr>
            <a:spLocks noGrp="1"/>
          </p:cNvSpPr>
          <p:nvPr>
            <p:ph idx="1"/>
          </p:nvPr>
        </p:nvSpPr>
        <p:spPr/>
        <p:txBody>
          <a:bodyPr>
            <a:normAutofit/>
          </a:bodyPr>
          <a:lstStyle/>
          <a:p>
            <a:r>
              <a:rPr lang="el-GR" sz="2000" dirty="0" smtClean="0">
                <a:latin typeface="Arial" pitchFamily="34" charset="0"/>
                <a:cs typeface="Arial" pitchFamily="34" charset="0"/>
              </a:rPr>
              <a:t>Περιγράψαμε ένα απλό </a:t>
            </a:r>
            <a:r>
              <a:rPr lang="en-US" sz="2000" dirty="0" smtClean="0">
                <a:latin typeface="Arial" pitchFamily="34" charset="0"/>
                <a:cs typeface="Arial" pitchFamily="34" charset="0"/>
              </a:rPr>
              <a:t>greedy routing</a:t>
            </a:r>
            <a:r>
              <a:rPr lang="el-GR" sz="2000" dirty="0" smtClean="0">
                <a:latin typeface="Arial" pitchFamily="34" charset="0"/>
                <a:cs typeface="Arial" pitchFamily="34" charset="0"/>
              </a:rPr>
              <a:t> με βάση τον οποίο το κύριο μειονέκτημα αυτής της προσέγγισης είναι ότι δεν υπάρχει εγγύηση ότι φτάνει πάντα η πληροφορία  στον προορισμό της.</a:t>
            </a:r>
          </a:p>
          <a:p>
            <a:r>
              <a:rPr lang="en-US" sz="2000" dirty="0" smtClean="0">
                <a:latin typeface="Arial" pitchFamily="34" charset="0"/>
                <a:cs typeface="Arial" pitchFamily="34" charset="0"/>
              </a:rPr>
              <a:t>Geographic routing algorithms</a:t>
            </a:r>
            <a:r>
              <a:rPr lang="el-GR" sz="2000" dirty="0" smtClean="0">
                <a:latin typeface="Arial" pitchFamily="34" charset="0"/>
                <a:cs typeface="Arial" pitchFamily="34" charset="0"/>
              </a:rPr>
              <a:t> που βασίζονται </a:t>
            </a:r>
            <a:r>
              <a:rPr lang="en-US" sz="2000" dirty="0" smtClean="0">
                <a:latin typeface="Arial" pitchFamily="34" charset="0"/>
                <a:cs typeface="Arial" pitchFamily="34" charset="0"/>
              </a:rPr>
              <a:t>on faces </a:t>
            </a:r>
            <a:r>
              <a:rPr lang="el-GR" sz="2000" dirty="0" smtClean="0">
                <a:latin typeface="Arial" pitchFamily="34" charset="0"/>
                <a:cs typeface="Arial" pitchFamily="34" charset="0"/>
              </a:rPr>
              <a:t>εγγυώνται ότι φτάνει πάντα η πληροφορία</a:t>
            </a:r>
            <a:r>
              <a:rPr lang="en-US" sz="2000" dirty="0" smtClean="0">
                <a:latin typeface="Arial" pitchFamily="34" charset="0"/>
                <a:cs typeface="Arial" pitchFamily="34" charset="0"/>
              </a:rPr>
              <a:t> </a:t>
            </a:r>
            <a:r>
              <a:rPr lang="el-GR" sz="2000" dirty="0" smtClean="0">
                <a:latin typeface="Arial" pitchFamily="34" charset="0"/>
                <a:cs typeface="Arial" pitchFamily="34" charset="0"/>
              </a:rPr>
              <a:t> αλλά χρειάζονται Ω(</a:t>
            </a:r>
            <a:r>
              <a:rPr lang="en-US" sz="2000" dirty="0" smtClean="0">
                <a:latin typeface="Arial" pitchFamily="34" charset="0"/>
                <a:cs typeface="Arial" pitchFamily="34" charset="0"/>
              </a:rPr>
              <a:t>n) steps</a:t>
            </a:r>
            <a:r>
              <a:rPr lang="el-GR" sz="2000" dirty="0" smtClean="0">
                <a:latin typeface="Arial" pitchFamily="34" charset="0"/>
                <a:cs typeface="Arial" pitchFamily="34" charset="0"/>
              </a:rPr>
              <a:t> πριν φτάσει όπου </a:t>
            </a:r>
            <a:r>
              <a:rPr lang="en-US" sz="2000" dirty="0" smtClean="0">
                <a:latin typeface="Arial" pitchFamily="34" charset="0"/>
                <a:cs typeface="Arial" pitchFamily="34" charset="0"/>
              </a:rPr>
              <a:t>n the number of network nodes</a:t>
            </a:r>
            <a:r>
              <a:rPr lang="el-GR" sz="2000" dirty="0" smtClean="0">
                <a:latin typeface="Arial" pitchFamily="34" charset="0"/>
                <a:cs typeface="Arial" pitchFamily="34" charset="0"/>
              </a:rPr>
              <a:t>.</a:t>
            </a:r>
          </a:p>
          <a:p>
            <a:r>
              <a:rPr lang="el-GR" sz="2000" dirty="0" smtClean="0">
                <a:latin typeface="Arial" pitchFamily="34" charset="0"/>
                <a:cs typeface="Arial" pitchFamily="34" charset="0"/>
              </a:rPr>
              <a:t>Τέτοιοι  είναι οι </a:t>
            </a:r>
            <a:r>
              <a:rPr lang="en-US" sz="2000" dirty="0" smtClean="0">
                <a:latin typeface="Arial" pitchFamily="34" charset="0"/>
                <a:cs typeface="Arial" pitchFamily="34" charset="0"/>
              </a:rPr>
              <a:t>Face routing algorithms </a:t>
            </a:r>
            <a:r>
              <a:rPr lang="el-GR" sz="2000" dirty="0" smtClean="0">
                <a:latin typeface="Arial" pitchFamily="34" charset="0"/>
                <a:cs typeface="Arial" pitchFamily="34" charset="0"/>
              </a:rPr>
              <a:t>που όχι μόνο εξασφαλίζουν πάντα την άφιξη στον προορισμό αλλά εγγυώνται ότι γίνεται με κόστος το  μέγιστο Ο(</a:t>
            </a:r>
            <a:r>
              <a:rPr lang="en-US" sz="2000" dirty="0" smtClean="0">
                <a:latin typeface="Arial" pitchFamily="34" charset="0"/>
                <a:cs typeface="Arial" pitchFamily="34" charset="0"/>
              </a:rPr>
              <a:t>c</a:t>
            </a:r>
            <a:r>
              <a:rPr lang="en-US" sz="2000" baseline="30000" dirty="0" smtClean="0">
                <a:latin typeface="Arial" pitchFamily="34" charset="0"/>
                <a:cs typeface="Arial" pitchFamily="34" charset="0"/>
              </a:rPr>
              <a:t>2</a:t>
            </a:r>
            <a:r>
              <a:rPr lang="en-US" sz="2000" dirty="0" smtClean="0">
                <a:latin typeface="Arial" pitchFamily="34" charset="0"/>
                <a:cs typeface="Arial" pitchFamily="34" charset="0"/>
              </a:rPr>
              <a:t>)</a:t>
            </a:r>
            <a:r>
              <a:rPr lang="el-GR" sz="2000" dirty="0" smtClean="0">
                <a:latin typeface="Arial" pitchFamily="34" charset="0"/>
                <a:cs typeface="Arial" pitchFamily="34" charset="0"/>
              </a:rPr>
              <a:t> όπου </a:t>
            </a:r>
            <a:r>
              <a:rPr lang="en-US" sz="2000" dirty="0" smtClean="0">
                <a:latin typeface="Arial" pitchFamily="34" charset="0"/>
                <a:cs typeface="Arial" pitchFamily="34" charset="0"/>
              </a:rPr>
              <a:t> c </a:t>
            </a:r>
            <a:r>
              <a:rPr lang="el-GR" sz="2000" dirty="0" smtClean="0">
                <a:latin typeface="Arial" pitchFamily="34" charset="0"/>
                <a:cs typeface="Arial" pitchFamily="34" charset="0"/>
              </a:rPr>
              <a:t>το κόστος του συντομότερου μονοπατιού μεταξύ της πηγής και του προορισμού.</a:t>
            </a:r>
          </a:p>
          <a:p>
            <a:r>
              <a:rPr lang="en-US" sz="2000" dirty="0" smtClean="0">
                <a:latin typeface="Arial" pitchFamily="34" charset="0"/>
                <a:cs typeface="Arial" pitchFamily="34" charset="0"/>
              </a:rPr>
              <a:t> </a:t>
            </a:r>
            <a:endParaRPr lang="el-GR" sz="20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Face Routings</a:t>
            </a:r>
            <a:endParaRPr lang="el-GR" dirty="0"/>
          </a:p>
        </p:txBody>
      </p:sp>
      <p:sp>
        <p:nvSpPr>
          <p:cNvPr id="3" name="2 - Θέση περιεχομένου"/>
          <p:cNvSpPr>
            <a:spLocks noGrp="1"/>
          </p:cNvSpPr>
          <p:nvPr>
            <p:ph idx="1"/>
          </p:nvPr>
        </p:nvSpPr>
        <p:spPr/>
        <p:txBody>
          <a:bodyPr>
            <a:normAutofit/>
          </a:bodyPr>
          <a:lstStyle/>
          <a:p>
            <a:r>
              <a:rPr lang="el-GR" sz="2000" dirty="0" smtClean="0">
                <a:latin typeface="Arial" pitchFamily="34" charset="0"/>
                <a:cs typeface="Arial" pitchFamily="34" charset="0"/>
              </a:rPr>
              <a:t>►</a:t>
            </a:r>
            <a:r>
              <a:rPr lang="en-US" sz="2000" b="1" i="1" dirty="0" smtClean="0">
                <a:latin typeface="Arial" pitchFamily="34" charset="0"/>
                <a:cs typeface="Arial" pitchFamily="34" charset="0"/>
              </a:rPr>
              <a:t>Face routing </a:t>
            </a:r>
          </a:p>
          <a:p>
            <a:r>
              <a:rPr lang="en-US" sz="2000" i="1" dirty="0" smtClean="0">
                <a:latin typeface="Arial" pitchFamily="34" charset="0"/>
                <a:cs typeface="Arial" pitchFamily="34" charset="0"/>
              </a:rPr>
              <a:t>Compass Routing </a:t>
            </a:r>
            <a:r>
              <a:rPr lang="en-US" sz="2000" dirty="0" smtClean="0">
                <a:latin typeface="Arial" pitchFamily="34" charset="0"/>
                <a:cs typeface="Arial" pitchFamily="34" charset="0"/>
              </a:rPr>
              <a:t>-the first geographic routing algorithm that does guarantee delivery.</a:t>
            </a:r>
          </a:p>
          <a:p>
            <a:r>
              <a:rPr lang="en-US" sz="2000" dirty="0" smtClean="0">
                <a:latin typeface="Arial" pitchFamily="34" charset="0"/>
                <a:cs typeface="Arial" pitchFamily="34" charset="0"/>
              </a:rPr>
              <a:t>►</a:t>
            </a:r>
            <a:r>
              <a:rPr lang="en-US" sz="2000" i="1" dirty="0" smtClean="0">
                <a:latin typeface="Arial" pitchFamily="34" charset="0"/>
                <a:cs typeface="Arial" pitchFamily="34" charset="0"/>
              </a:rPr>
              <a:t>Adaptive Face Routing (AFR)-</a:t>
            </a:r>
            <a:r>
              <a:rPr lang="en-US" sz="2000" dirty="0" smtClean="0">
                <a:latin typeface="Arial" pitchFamily="34" charset="0"/>
                <a:cs typeface="Arial" pitchFamily="34" charset="0"/>
              </a:rPr>
              <a:t>consists in limiting the expended  cost with respect to the length of the shortest pat between </a:t>
            </a:r>
            <a:r>
              <a:rPr lang="en-US" sz="2000" b="1" dirty="0" smtClean="0">
                <a:latin typeface="Arial" pitchFamily="34" charset="0"/>
                <a:cs typeface="Arial" pitchFamily="34" charset="0"/>
              </a:rPr>
              <a:t>s </a:t>
            </a:r>
            <a:r>
              <a:rPr lang="en-US" sz="2000" dirty="0" smtClean="0">
                <a:latin typeface="Arial" pitchFamily="34" charset="0"/>
                <a:cs typeface="Arial" pitchFamily="34" charset="0"/>
              </a:rPr>
              <a:t>and </a:t>
            </a:r>
            <a:r>
              <a:rPr lang="en-US" sz="2000" b="1" dirty="0" smtClean="0">
                <a:latin typeface="Arial" pitchFamily="34" charset="0"/>
                <a:cs typeface="Arial" pitchFamily="34" charset="0"/>
              </a:rPr>
              <a:t>t.</a:t>
            </a:r>
            <a:endParaRPr lang="en-US" sz="2000" dirty="0" smtClean="0">
              <a:latin typeface="Arial" pitchFamily="34" charset="0"/>
              <a:cs typeface="Arial" pitchFamily="34" charset="0"/>
            </a:endParaRPr>
          </a:p>
          <a:p>
            <a:r>
              <a:rPr lang="en-US" sz="2000" i="1" dirty="0" smtClean="0">
                <a:latin typeface="Arial" pitchFamily="34" charset="0"/>
                <a:cs typeface="Arial" pitchFamily="34" charset="0"/>
              </a:rPr>
              <a:t> -Other Face Routing (OFR)-Other Adaptive Face  Routing(OAFR)-Other Bounding Face Routing (OBFR)</a:t>
            </a:r>
          </a:p>
          <a:p>
            <a:r>
              <a:rPr lang="el-GR" sz="2000" i="1" dirty="0" smtClean="0">
                <a:latin typeface="Arial" pitchFamily="34" charset="0"/>
                <a:cs typeface="Arial" pitchFamily="34" charset="0"/>
              </a:rPr>
              <a:t>►</a:t>
            </a:r>
            <a:r>
              <a:rPr lang="en-US" sz="2000" i="1" dirty="0" smtClean="0">
                <a:latin typeface="Arial" pitchFamily="34" charset="0"/>
                <a:cs typeface="Arial" pitchFamily="34" charset="0"/>
              </a:rPr>
              <a:t> </a:t>
            </a:r>
            <a:r>
              <a:rPr lang="en-US" sz="2000" b="1" i="1" dirty="0" smtClean="0">
                <a:latin typeface="Arial" pitchFamily="34" charset="0"/>
                <a:cs typeface="Arial" pitchFamily="34" charset="0"/>
              </a:rPr>
              <a:t>GOAFR+ </a:t>
            </a:r>
            <a:r>
              <a:rPr lang="en-US" sz="2000" b="1" i="1" dirty="0" err="1" smtClean="0">
                <a:latin typeface="Arial" pitchFamily="34" charset="0"/>
                <a:cs typeface="Arial" pitchFamily="34" charset="0"/>
              </a:rPr>
              <a:t>algoritm</a:t>
            </a:r>
            <a:r>
              <a:rPr lang="el-GR" sz="2000" dirty="0" smtClean="0">
                <a:latin typeface="Arial" pitchFamily="34" charset="0"/>
                <a:cs typeface="Arial" pitchFamily="34" charset="0"/>
              </a:rPr>
              <a:t> Η καλύτερη γνώση που έχουμε είναι ο συνδυασμός του g</a:t>
            </a:r>
            <a:r>
              <a:rPr lang="en-US" sz="2000" dirty="0" smtClean="0">
                <a:latin typeface="Arial" pitchFamily="34" charset="0"/>
                <a:cs typeface="Arial" pitchFamily="34" charset="0"/>
              </a:rPr>
              <a:t>reedy routing  &amp; face routing (which preserves the worst –case guarantees of its face routing components.</a:t>
            </a:r>
            <a:r>
              <a:rPr lang="el-GR" sz="2000" dirty="0" smtClean="0">
                <a:latin typeface="Arial" pitchFamily="34" charset="0"/>
                <a:cs typeface="Arial" pitchFamily="34" charset="0"/>
              </a:rPr>
              <a:t>Είναι ο πιο επίσημος </a:t>
            </a:r>
            <a:r>
              <a:rPr lang="en-US" sz="2000" dirty="0" smtClean="0">
                <a:latin typeface="Arial" pitchFamily="34" charset="0"/>
                <a:cs typeface="Arial" pitchFamily="34" charset="0"/>
              </a:rPr>
              <a:t>geographic routing algorithm in average –case networks.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Compass Routing</a:t>
            </a:r>
            <a:r>
              <a:rPr lang="el-GR" dirty="0" smtClean="0"/>
              <a:t> ΙΙ</a:t>
            </a:r>
            <a:endParaRPr lang="el-GR" dirty="0"/>
          </a:p>
        </p:txBody>
      </p:sp>
      <p:sp>
        <p:nvSpPr>
          <p:cNvPr id="3" name="2 - Θέση περιεχομένου"/>
          <p:cNvSpPr>
            <a:spLocks noGrp="1"/>
          </p:cNvSpPr>
          <p:nvPr>
            <p:ph idx="1"/>
          </p:nvPr>
        </p:nvSpPr>
        <p:spPr/>
        <p:txBody>
          <a:bodyPr>
            <a:normAutofit/>
          </a:bodyPr>
          <a:lstStyle/>
          <a:p>
            <a:r>
              <a:rPr lang="el-GR" sz="2000" dirty="0" smtClean="0">
                <a:latin typeface="Arial" pitchFamily="34" charset="0"/>
                <a:cs typeface="Arial" pitchFamily="34" charset="0"/>
              </a:rPr>
              <a:t>Σαν  </a:t>
            </a:r>
            <a:r>
              <a:rPr lang="en-US" sz="2000" dirty="0" smtClean="0">
                <a:latin typeface="Arial" pitchFamily="34" charset="0"/>
                <a:cs typeface="Arial" pitchFamily="34" charset="0"/>
              </a:rPr>
              <a:t>face routing </a:t>
            </a:r>
            <a:r>
              <a:rPr lang="el-GR" sz="2000" dirty="0" smtClean="0">
                <a:latin typeface="Arial" pitchFamily="34" charset="0"/>
                <a:cs typeface="Arial" pitchFamily="34" charset="0"/>
              </a:rPr>
              <a:t>διασχίζει  κατά μήκος τις  επιφάνειες του επίπεδου γράφου και προχωρά  κατά μήκος της γραμμής που συνδέει την πηγή με τον προορισμό</a:t>
            </a:r>
            <a:r>
              <a:rPr lang="en-US" sz="2000" dirty="0" smtClean="0">
                <a:latin typeface="Arial" pitchFamily="34" charset="0"/>
                <a:cs typeface="Arial" pitchFamily="34" charset="0"/>
              </a:rPr>
              <a:t> </a:t>
            </a:r>
            <a:r>
              <a:rPr lang="el-GR" sz="2000" dirty="0" smtClean="0">
                <a:latin typeface="Arial" pitchFamily="34" charset="0"/>
                <a:cs typeface="Arial" pitchFamily="34" charset="0"/>
              </a:rPr>
              <a:t>(βλέπε σχήμα 2).</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l-GR" sz="2000" dirty="0" smtClean="0">
                <a:latin typeface="Arial" pitchFamily="34" charset="0"/>
                <a:cs typeface="Arial" pitchFamily="34" charset="0"/>
              </a:rPr>
              <a:t>Υποθέτουμε ότι ταξιδεύουμε από</a:t>
            </a:r>
            <a:r>
              <a:rPr lang="en-US" sz="2000" dirty="0" smtClean="0">
                <a:latin typeface="Arial" pitchFamily="34" charset="0"/>
                <a:cs typeface="Arial" pitchFamily="34" charset="0"/>
              </a:rPr>
              <a:t> an initial vertex </a:t>
            </a:r>
            <a:r>
              <a:rPr lang="en-US" sz="2000" b="1" i="1" dirty="0" smtClean="0">
                <a:latin typeface="Arial" pitchFamily="34" charset="0"/>
                <a:cs typeface="Arial" pitchFamily="34" charset="0"/>
              </a:rPr>
              <a:t>s</a:t>
            </a:r>
            <a:r>
              <a:rPr lang="en-US" sz="2000" dirty="0" smtClean="0">
                <a:latin typeface="Arial" pitchFamily="34" charset="0"/>
                <a:cs typeface="Arial" pitchFamily="34" charset="0"/>
              </a:rPr>
              <a:t> to a destination vertex </a:t>
            </a:r>
            <a:r>
              <a:rPr lang="en-US" sz="2000" b="1" i="1" dirty="0" smtClean="0">
                <a:latin typeface="Arial" pitchFamily="34" charset="0"/>
                <a:cs typeface="Arial" pitchFamily="34" charset="0"/>
              </a:rPr>
              <a:t>t</a:t>
            </a:r>
            <a:r>
              <a:rPr lang="el-GR" sz="2000" b="1" i="1" dirty="0" smtClean="0">
                <a:latin typeface="Arial" pitchFamily="34" charset="0"/>
                <a:cs typeface="Arial" pitchFamily="34" charset="0"/>
              </a:rPr>
              <a:t> </a:t>
            </a:r>
            <a:r>
              <a:rPr lang="el-GR" sz="2000" dirty="0" smtClean="0">
                <a:latin typeface="Arial" pitchFamily="34" charset="0"/>
                <a:cs typeface="Arial" pitchFamily="34" charset="0"/>
              </a:rPr>
              <a:t>και όλες οι πληροφορίες προς εμάς από κάθε σημείο εγκαίρως </a:t>
            </a:r>
            <a:r>
              <a:rPr lang="en-US" sz="2000" dirty="0" smtClean="0">
                <a:latin typeface="Arial" pitchFamily="34" charset="0"/>
                <a:cs typeface="Arial" pitchFamily="34" charset="0"/>
              </a:rPr>
              <a:t> </a:t>
            </a:r>
            <a:r>
              <a:rPr lang="el-GR" sz="2000" dirty="0" smtClean="0">
                <a:latin typeface="Arial" pitchFamily="34" charset="0"/>
                <a:cs typeface="Arial" pitchFamily="34" charset="0"/>
              </a:rPr>
              <a:t>υποστηρίζεται από την τρέχουσα θέση του προορισμού και τις κατευθύνσεις των ακμών που αποτελούν το </a:t>
            </a:r>
            <a:r>
              <a:rPr lang="en-US" sz="2000" dirty="0" smtClean="0">
                <a:latin typeface="Arial" pitchFamily="34" charset="0"/>
                <a:cs typeface="Arial" pitchFamily="34" charset="0"/>
              </a:rPr>
              <a:t>vertex </a:t>
            </a:r>
            <a:endParaRPr lang="el-GR" sz="2000" dirty="0" smtClean="0">
              <a:latin typeface="Arial" pitchFamily="34" charset="0"/>
              <a:cs typeface="Arial" pitchFamily="34" charset="0"/>
            </a:endParaRPr>
          </a:p>
          <a:p>
            <a:r>
              <a:rPr lang="en-US" sz="2000" dirty="0" smtClean="0">
                <a:latin typeface="Arial" pitchFamily="34" charset="0"/>
                <a:cs typeface="Arial" pitchFamily="34" charset="0"/>
              </a:rPr>
              <a:t>Routing in convexly embedded geometric graphs</a:t>
            </a:r>
            <a:endParaRPr lang="el-GR" sz="2000"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Σχήμα 2</a:t>
            </a:r>
            <a:endParaRPr lang="el-G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357422" y="2714620"/>
            <a:ext cx="4357718" cy="3000396"/>
          </a:xfrm>
          <a:prstGeom prst="rect">
            <a:avLst/>
          </a:prstGeom>
          <a:noFill/>
          <a:ln w="38100">
            <a:solidFill>
              <a:schemeClr val="accent1"/>
            </a:solidFill>
            <a:miter lim="800000"/>
            <a:headEnd/>
            <a:tailEnd/>
          </a:ln>
          <a:effectLst/>
        </p:spPr>
      </p:pic>
      <p:cxnSp>
        <p:nvCxnSpPr>
          <p:cNvPr id="5" name="4 - Ευθεία γραμμή σύνδεσης"/>
          <p:cNvCxnSpPr/>
          <p:nvPr/>
        </p:nvCxnSpPr>
        <p:spPr>
          <a:xfrm>
            <a:off x="3071802" y="3214686"/>
            <a:ext cx="785818" cy="64294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6 - Ευθεία γραμμή σύνδεσης"/>
          <p:cNvCxnSpPr/>
          <p:nvPr/>
        </p:nvCxnSpPr>
        <p:spPr>
          <a:xfrm rot="16200000" flipH="1">
            <a:off x="3786182" y="4000504"/>
            <a:ext cx="714380" cy="42862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a:off x="4429124" y="4572008"/>
            <a:ext cx="1000132" cy="5000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flipV="1">
            <a:off x="5429256" y="4572008"/>
            <a:ext cx="571504" cy="42862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blurRad="50800" dist="38100" dir="2700000" algn="tl" rotWithShape="0">
              <a:prstClr val="black">
                <a:alpha val="40000"/>
              </a:prstClr>
            </a:outerShdw>
          </a:effectLst>
        </p:spPr>
        <p:txBody>
          <a:bodyPr>
            <a:normAutofit fontScale="90000"/>
          </a:bodyPr>
          <a:lstStyle/>
          <a:p>
            <a:r>
              <a:rPr lang="en-US" dirty="0" smtClean="0"/>
              <a:t>Compass Routing</a:t>
            </a:r>
            <a:br>
              <a:rPr lang="en-US" dirty="0" smtClean="0"/>
            </a:br>
            <a:endParaRPr lang="el-GR" dirty="0"/>
          </a:p>
        </p:txBody>
      </p:sp>
      <p:pic>
        <p:nvPicPr>
          <p:cNvPr id="4" name="3 - Θέση περιεχομένου" descr="http://upload.wikimedia.org/wikipedia/en/thumb/f/f7/Georouting_greedy_variants.svg/309px-Georouting_greedy_variants.svg.png">
            <a:hlinkClick r:id="rId2"/>
          </p:cNvPr>
          <p:cNvPicPr>
            <a:picLocks noGrp="1"/>
          </p:cNvPicPr>
          <p:nvPr>
            <p:ph sz="half" idx="1"/>
          </p:nvPr>
        </p:nvPicPr>
        <p:blipFill>
          <a:blip r:embed="rId3" cstate="print"/>
          <a:stretch>
            <a:fillRect/>
          </a:stretch>
        </p:blipFill>
        <p:spPr bwMode="auto">
          <a:xfrm>
            <a:off x="1004887" y="2782094"/>
            <a:ext cx="2943225" cy="2162175"/>
          </a:xfrm>
          <a:prstGeom prst="rect">
            <a:avLst/>
          </a:prstGeom>
          <a:noFill/>
          <a:ln w="9525">
            <a:noFill/>
            <a:miter lim="800000"/>
            <a:headEnd/>
            <a:tailEnd/>
          </a:ln>
        </p:spPr>
      </p:pic>
      <p:sp>
        <p:nvSpPr>
          <p:cNvPr id="5" name="4 - Θέση περιεχομένου"/>
          <p:cNvSpPr>
            <a:spLocks noGrp="1"/>
          </p:cNvSpPr>
          <p:nvPr>
            <p:ph sz="half" idx="2"/>
          </p:nvPr>
        </p:nvSpPr>
        <p:spPr/>
        <p:txBody>
          <a:bodyPr>
            <a:normAutofit fontScale="92500" lnSpcReduction="20000"/>
          </a:bodyPr>
          <a:lstStyle/>
          <a:p>
            <a:r>
              <a:rPr lang="en-US" dirty="0" smtClean="0"/>
              <a:t>Greedy forwarding variants: The source node (S) has different choices to find a relay node for further forwarding a message to the destination (D). A = Nearest with Forwarding Progress (NFP), B = Most Forwarding progress within Radius (MFR), C = Compass Routing, E = Greedy</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t>Compass Routing</a:t>
            </a:r>
            <a:endParaRPr lang="el-GR" dirty="0"/>
          </a:p>
        </p:txBody>
      </p:sp>
      <p:pic>
        <p:nvPicPr>
          <p:cNvPr id="1026" name="Picture 2" descr="F:\sxima 1.JPG"/>
          <p:cNvPicPr>
            <a:picLocks noGrp="1" noChangeAspect="1" noChangeArrowheads="1"/>
          </p:cNvPicPr>
          <p:nvPr>
            <p:ph sz="half" idx="1"/>
          </p:nvPr>
        </p:nvPicPr>
        <p:blipFill>
          <a:blip r:embed="rId2" cstate="print"/>
          <a:srcRect/>
          <a:stretch>
            <a:fillRect/>
          </a:stretch>
        </p:blipFill>
        <p:spPr bwMode="auto">
          <a:xfrm>
            <a:off x="1047750" y="3029744"/>
            <a:ext cx="2857500" cy="1666875"/>
          </a:xfrm>
          <a:prstGeom prst="rect">
            <a:avLst/>
          </a:prstGeom>
          <a:noFill/>
        </p:spPr>
      </p:pic>
      <p:pic>
        <p:nvPicPr>
          <p:cNvPr id="2" name="Picture 2"/>
          <p:cNvPicPr>
            <a:picLocks noGrp="1" noChangeAspect="1" noChangeArrowheads="1"/>
          </p:cNvPicPr>
          <p:nvPr>
            <p:ph sz="half" idx="2"/>
          </p:nvPr>
        </p:nvPicPr>
        <p:blipFill>
          <a:blip r:embed="rId3" cstate="print"/>
          <a:srcRect/>
          <a:stretch>
            <a:fillRect/>
          </a:stretch>
        </p:blipFill>
        <p:spPr bwMode="auto">
          <a:xfrm>
            <a:off x="5329237" y="2663031"/>
            <a:ext cx="2676525" cy="24003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857232"/>
            <a:ext cx="7772400" cy="1470025"/>
          </a:xfrm>
          <a:effectLst>
            <a:outerShdw blurRad="50800" dist="38100" dir="2700000" algn="tl" rotWithShape="0">
              <a:prstClr val="black">
                <a:alpha val="40000"/>
              </a:prstClr>
            </a:outerShdw>
          </a:effectLst>
        </p:spPr>
        <p:txBody>
          <a:bodyPr>
            <a:normAutofit/>
          </a:bodyPr>
          <a:lstStyle/>
          <a:p>
            <a:r>
              <a:rPr lang="en-US" sz="3200" dirty="0" smtClean="0">
                <a:latin typeface="Arial" pitchFamily="34" charset="0"/>
                <a:cs typeface="Arial" pitchFamily="34" charset="0"/>
              </a:rPr>
              <a:t>AD HOC NETWORKING</a:t>
            </a:r>
            <a:endParaRPr lang="el-GR" sz="3200" dirty="0"/>
          </a:p>
        </p:txBody>
      </p:sp>
      <p:sp>
        <p:nvSpPr>
          <p:cNvPr id="3" name="2 - Υπότιτλος"/>
          <p:cNvSpPr>
            <a:spLocks noGrp="1"/>
          </p:cNvSpPr>
          <p:nvPr>
            <p:ph type="subTitle" idx="1"/>
          </p:nvPr>
        </p:nvSpPr>
        <p:spPr>
          <a:xfrm>
            <a:off x="1371600" y="2214554"/>
            <a:ext cx="6400800" cy="3424246"/>
          </a:xfrm>
        </p:spPr>
        <p:txBody>
          <a:bodyPr>
            <a:noAutofit/>
          </a:bodyPr>
          <a:lstStyle/>
          <a:p>
            <a:pPr algn="l"/>
            <a:endParaRPr lang="en-US" sz="2000" dirty="0">
              <a:latin typeface="Arial" pitchFamily="34" charset="0"/>
              <a:cs typeface="Arial" pitchFamily="34" charset="0"/>
            </a:endParaRPr>
          </a:p>
          <a:p>
            <a:pPr algn="l"/>
            <a:r>
              <a:rPr lang="el-GR" sz="2000" dirty="0" smtClean="0">
                <a:latin typeface="Arial" pitchFamily="34" charset="0"/>
                <a:cs typeface="Arial" pitchFamily="34" charset="0"/>
              </a:rPr>
              <a:t>Η μεταγωγή κυκλώματος </a:t>
            </a:r>
            <a:r>
              <a:rPr lang="en-US" sz="2000" dirty="0" smtClean="0">
                <a:latin typeface="Arial" pitchFamily="34" charset="0"/>
                <a:cs typeface="Arial" pitchFamily="34" charset="0"/>
              </a:rPr>
              <a:t>(Routing) </a:t>
            </a:r>
            <a:r>
              <a:rPr lang="el-GR" sz="2000" dirty="0" smtClean="0">
                <a:latin typeface="Arial" pitchFamily="34" charset="0"/>
                <a:cs typeface="Arial" pitchFamily="34" charset="0"/>
              </a:rPr>
              <a:t>σε δίκτυα επικοινωνίας (δρομολόγηση),  είναι η τεχνική με σκοπό να προωθηθεί μια πληροφορία από ένα πομπό σε ένα δέκτη (σταθμοί) που μεταξύ τους αποκαθίσταται μια αποκλειστική  φυσική σύνδεση που αποτελείται από μια σειρά συνδέσεων μεταξύ των κόμβων του δικτύου.</a:t>
            </a:r>
          </a:p>
          <a:p>
            <a:pPr algn="l"/>
            <a:endParaRPr lang="el-GR" sz="2000" dirty="0" smtClean="0">
              <a:latin typeface="Arial" pitchFamily="34" charset="0"/>
              <a:cs typeface="Arial" pitchFamily="34" charset="0"/>
            </a:endParaRPr>
          </a:p>
          <a:p>
            <a:pPr algn="l"/>
            <a:r>
              <a:rPr lang="en-US" sz="2000" dirty="0" smtClean="0">
                <a:latin typeface="Arial" pitchFamily="34" charset="0"/>
                <a:cs typeface="Arial" pitchFamily="34" charset="0"/>
              </a:rPr>
              <a:t>All wireless adapters on the ad hoc network must use the same SSID and the same channel number</a:t>
            </a:r>
          </a:p>
          <a:p>
            <a:pPr algn="l"/>
            <a:r>
              <a:rPr lang="en-US" sz="2000" dirty="0" smtClean="0">
                <a:latin typeface="Arial" pitchFamily="34" charset="0"/>
                <a:cs typeface="Arial" pitchFamily="34" charset="0"/>
              </a:rPr>
              <a:t>Ad hoc networks cannot bridge to wired LANS or the Internet without installing a special purpose gateway</a:t>
            </a:r>
          </a:p>
          <a:p>
            <a:pPr algn="l"/>
            <a:endParaRPr lang="el-G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t>Compass Routing</a:t>
            </a:r>
            <a:endParaRPr lang="el-GR" dirty="0"/>
          </a:p>
        </p:txBody>
      </p:sp>
      <p:sp>
        <p:nvSpPr>
          <p:cNvPr id="6" name="5 - Θέση περιεχομένου"/>
          <p:cNvSpPr>
            <a:spLocks noGrp="1"/>
          </p:cNvSpPr>
          <p:nvPr>
            <p:ph sz="half" idx="2"/>
          </p:nvPr>
        </p:nvSpPr>
        <p:spPr/>
        <p:txBody>
          <a:bodyPr/>
          <a:lstStyle/>
          <a:p>
            <a:r>
              <a:rPr lang="en-US" dirty="0" smtClean="0"/>
              <a:t>Face routing: A message is routed along the interior of the faces of the communication graph, with face changes at the edges crossing the S-D-line (red). </a:t>
            </a:r>
            <a:r>
              <a:rPr lang="el-GR" dirty="0" err="1" smtClean="0"/>
              <a:t>The</a:t>
            </a:r>
            <a:r>
              <a:rPr lang="el-GR" dirty="0" smtClean="0"/>
              <a:t> </a:t>
            </a:r>
            <a:r>
              <a:rPr lang="el-GR" dirty="0" err="1" smtClean="0"/>
              <a:t>final</a:t>
            </a:r>
            <a:r>
              <a:rPr lang="el-GR" dirty="0" smtClean="0"/>
              <a:t> </a:t>
            </a:r>
            <a:r>
              <a:rPr lang="el-GR" dirty="0" err="1" smtClean="0"/>
              <a:t>routing</a:t>
            </a:r>
            <a:r>
              <a:rPr lang="el-GR" dirty="0" smtClean="0"/>
              <a:t> </a:t>
            </a:r>
            <a:r>
              <a:rPr lang="el-GR" dirty="0" err="1" smtClean="0"/>
              <a:t>path</a:t>
            </a:r>
            <a:r>
              <a:rPr lang="el-GR" dirty="0" smtClean="0"/>
              <a:t> </a:t>
            </a:r>
            <a:r>
              <a:rPr lang="el-GR" dirty="0" err="1" smtClean="0"/>
              <a:t>is</a:t>
            </a:r>
            <a:r>
              <a:rPr lang="el-GR" dirty="0" smtClean="0"/>
              <a:t> </a:t>
            </a:r>
            <a:r>
              <a:rPr lang="el-GR" dirty="0" err="1" smtClean="0"/>
              <a:t>shown</a:t>
            </a:r>
            <a:r>
              <a:rPr lang="el-GR" dirty="0" smtClean="0"/>
              <a:t> </a:t>
            </a:r>
            <a:r>
              <a:rPr lang="el-GR" dirty="0" err="1" smtClean="0"/>
              <a:t>in</a:t>
            </a:r>
            <a:r>
              <a:rPr lang="el-GR" dirty="0" smtClean="0"/>
              <a:t> </a:t>
            </a:r>
            <a:r>
              <a:rPr lang="el-GR" dirty="0" err="1" smtClean="0"/>
              <a:t>blue</a:t>
            </a:r>
            <a:endParaRPr lang="el-GR" dirty="0"/>
          </a:p>
        </p:txBody>
      </p:sp>
      <p:pic>
        <p:nvPicPr>
          <p:cNvPr id="7" name="6 - Θέση περιεχομένου" descr="http://upload.wikimedia.org/wikipedia/en/thumb/0/06/Georouting_face_routing.svg/345px-Georouting_face_routing.svg.png">
            <a:hlinkClick r:id="rId2"/>
          </p:cNvPr>
          <p:cNvPicPr>
            <a:picLocks noGrp="1"/>
          </p:cNvPicPr>
          <p:nvPr>
            <p:ph sz="half" idx="1"/>
          </p:nvPr>
        </p:nvPicPr>
        <p:blipFill>
          <a:blip r:embed="rId3" cstate="print"/>
          <a:srcRect/>
          <a:stretch>
            <a:fillRect/>
          </a:stretch>
        </p:blipFill>
        <p:spPr bwMode="auto">
          <a:xfrm>
            <a:off x="833437" y="2786856"/>
            <a:ext cx="3286125" cy="215265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t>Compass Routing</a:t>
            </a:r>
            <a:r>
              <a:rPr lang="el-GR" dirty="0" smtClean="0"/>
              <a:t> ΙΙ</a:t>
            </a:r>
            <a:endParaRPr lang="el-GR" dirty="0"/>
          </a:p>
        </p:txBody>
      </p:sp>
      <p:sp>
        <p:nvSpPr>
          <p:cNvPr id="3" name="2 - Θέση περιεχομένου"/>
          <p:cNvSpPr>
            <a:spLocks noGrp="1"/>
          </p:cNvSpPr>
          <p:nvPr>
            <p:ph idx="1"/>
          </p:nvPr>
        </p:nvSpPr>
        <p:spPr/>
        <p:txBody>
          <a:bodyPr>
            <a:normAutofit/>
          </a:bodyPr>
          <a:lstStyle/>
          <a:p>
            <a:r>
              <a:rPr lang="en-US" sz="2000" dirty="0" smtClean="0">
                <a:latin typeface="Arial" pitchFamily="34" charset="0"/>
                <a:cs typeface="Arial" pitchFamily="34" charset="0"/>
              </a:rPr>
              <a:t>● 1. Starting at determine the face F=</a:t>
            </a:r>
            <a:r>
              <a:rPr lang="en-US" sz="2000" dirty="0" err="1" smtClean="0">
                <a:latin typeface="Arial" pitchFamily="34" charset="0"/>
                <a:cs typeface="Arial" pitchFamily="34" charset="0"/>
              </a:rPr>
              <a:t>F</a:t>
            </a:r>
            <a:r>
              <a:rPr lang="en-US" sz="2000" baseline="-25000" dirty="0" err="1" smtClean="0">
                <a:latin typeface="Arial" pitchFamily="34" charset="0"/>
                <a:cs typeface="Arial" pitchFamily="34" charset="0"/>
              </a:rPr>
              <a:t>o</a:t>
            </a:r>
            <a:r>
              <a:rPr lang="en-US" sz="2000" baseline="-25000" dirty="0" smtClean="0">
                <a:latin typeface="Arial" pitchFamily="34" charset="0"/>
                <a:cs typeface="Arial" pitchFamily="34" charset="0"/>
              </a:rPr>
              <a:t> </a:t>
            </a:r>
            <a:r>
              <a:rPr lang="en-US" sz="2000" dirty="0" smtClean="0">
                <a:latin typeface="Arial" pitchFamily="34" charset="0"/>
                <a:cs typeface="Arial" pitchFamily="34" charset="0"/>
              </a:rPr>
              <a:t> incident to s </a:t>
            </a:r>
            <a:r>
              <a:rPr lang="en-US" sz="2000" dirty="0" err="1" smtClean="0">
                <a:latin typeface="Arial" pitchFamily="34" charset="0"/>
                <a:cs typeface="Arial" pitchFamily="34" charset="0"/>
              </a:rPr>
              <a:t>intercected</a:t>
            </a:r>
            <a:r>
              <a:rPr lang="en-US" sz="2000" dirty="0" smtClean="0">
                <a:latin typeface="Arial" pitchFamily="34" charset="0"/>
                <a:cs typeface="Arial" pitchFamily="34" charset="0"/>
              </a:rPr>
              <a:t> by the line s-t     </a:t>
            </a:r>
          </a:p>
          <a:p>
            <a:pPr>
              <a:buNone/>
            </a:pPr>
            <a:r>
              <a:rPr lang="en-US" sz="2000" dirty="0" smtClean="0">
                <a:latin typeface="Arial" pitchFamily="34" charset="0"/>
                <a:cs typeface="Arial" pitchFamily="34" charset="0"/>
              </a:rPr>
              <a:t>Pick any of the two edges of </a:t>
            </a:r>
            <a:r>
              <a:rPr lang="en-US" sz="2000" dirty="0" err="1" smtClean="0">
                <a:latin typeface="Arial" pitchFamily="34" charset="0"/>
                <a:cs typeface="Arial" pitchFamily="34" charset="0"/>
              </a:rPr>
              <a:t>F</a:t>
            </a:r>
            <a:r>
              <a:rPr lang="en-US" sz="2000" baseline="-25000" dirty="0" err="1" smtClean="0">
                <a:latin typeface="Arial" pitchFamily="34" charset="0"/>
                <a:cs typeface="Arial" pitchFamily="34" charset="0"/>
              </a:rPr>
              <a:t>o</a:t>
            </a:r>
            <a:r>
              <a:rPr lang="en-US" sz="2000" dirty="0" smtClean="0">
                <a:latin typeface="Arial" pitchFamily="34" charset="0"/>
                <a:cs typeface="Arial" pitchFamily="34" charset="0"/>
              </a:rPr>
              <a:t>  incident to s &amp; start traversing the edges of S</a:t>
            </a:r>
            <a:r>
              <a:rPr lang="en-US" sz="2000" baseline="-25000" dirty="0" smtClean="0">
                <a:latin typeface="Arial" pitchFamily="34" charset="0"/>
                <a:cs typeface="Arial" pitchFamily="34" charset="0"/>
              </a:rPr>
              <a:t>o</a:t>
            </a:r>
            <a:r>
              <a:rPr lang="en-US" sz="2000" dirty="0" smtClean="0">
                <a:latin typeface="Arial" pitchFamily="34" charset="0"/>
                <a:cs typeface="Arial" pitchFamily="34" charset="0"/>
              </a:rPr>
              <a:t>  until we find the second edge say u-v the boundary of  </a:t>
            </a:r>
            <a:r>
              <a:rPr lang="en-US" sz="2000" dirty="0" err="1" smtClean="0">
                <a:latin typeface="Arial" pitchFamily="34" charset="0"/>
                <a:cs typeface="Arial" pitchFamily="34" charset="0"/>
              </a:rPr>
              <a:t>F</a:t>
            </a:r>
            <a:r>
              <a:rPr lang="en-US" sz="2000" baseline="-25000" dirty="0" err="1" smtClean="0">
                <a:latin typeface="Arial" pitchFamily="34" charset="0"/>
                <a:cs typeface="Arial" pitchFamily="34" charset="0"/>
              </a:rPr>
              <a:t>o</a:t>
            </a:r>
            <a:r>
              <a:rPr lang="en-US" sz="2000" dirty="0" smtClean="0">
                <a:latin typeface="Arial" pitchFamily="34" charset="0"/>
                <a:cs typeface="Arial" pitchFamily="34" charset="0"/>
              </a:rPr>
              <a:t>  intersected by s-t.</a:t>
            </a:r>
          </a:p>
          <a:p>
            <a:pPr>
              <a:buNone/>
            </a:pPr>
            <a:r>
              <a:rPr lang="en-US" sz="2000" dirty="0" smtClean="0">
                <a:latin typeface="Arial" pitchFamily="34" charset="0"/>
                <a:cs typeface="Arial" pitchFamily="34" charset="0"/>
              </a:rPr>
              <a:t>      ●</a:t>
            </a:r>
            <a:r>
              <a:rPr lang="el-GR" sz="2000" dirty="0" smtClean="0">
                <a:latin typeface="Arial" pitchFamily="34" charset="0"/>
                <a:cs typeface="Arial" pitchFamily="34" charset="0"/>
              </a:rPr>
              <a:t> </a:t>
            </a:r>
            <a:r>
              <a:rPr lang="en-US" sz="2000" dirty="0" smtClean="0">
                <a:latin typeface="Arial" pitchFamily="34" charset="0"/>
                <a:cs typeface="Arial" pitchFamily="34" charset="0"/>
              </a:rPr>
              <a:t> 2. At this point we update F to be </a:t>
            </a:r>
            <a:r>
              <a:rPr lang="en-US" sz="2000" dirty="0" err="1" smtClean="0">
                <a:latin typeface="Arial" pitchFamily="34" charset="0"/>
                <a:cs typeface="Arial" pitchFamily="34" charset="0"/>
              </a:rPr>
              <a:t>thw</a:t>
            </a:r>
            <a:r>
              <a:rPr lang="en-US" sz="2000" dirty="0" smtClean="0">
                <a:latin typeface="Arial" pitchFamily="34" charset="0"/>
                <a:cs typeface="Arial" pitchFamily="34" charset="0"/>
              </a:rPr>
              <a:t> second face of our geometric graph containing  u-v on its boundary.</a:t>
            </a:r>
          </a:p>
          <a:p>
            <a:pPr>
              <a:buNone/>
            </a:pPr>
            <a:r>
              <a:rPr lang="en-US" sz="2000" dirty="0" smtClean="0">
                <a:latin typeface="Arial" pitchFamily="34" charset="0"/>
                <a:cs typeface="Arial" pitchFamily="34" charset="0"/>
              </a:rPr>
              <a:t>We now traverse the edges of our new F until we find a second edge x-y intersected by s-t. At </a:t>
            </a:r>
            <a:r>
              <a:rPr lang="en-US" sz="2000" dirty="0" err="1" smtClean="0">
                <a:latin typeface="Arial" pitchFamily="34" charset="0"/>
                <a:cs typeface="Arial" pitchFamily="34" charset="0"/>
              </a:rPr>
              <a:t>thiw</a:t>
            </a:r>
            <a:r>
              <a:rPr lang="en-US" sz="2000" dirty="0" smtClean="0">
                <a:latin typeface="Arial" pitchFamily="34" charset="0"/>
                <a:cs typeface="Arial" pitchFamily="34" charset="0"/>
              </a:rPr>
              <a:t> point we update F again as in the previous point. We iterate our current step until we reach t.</a:t>
            </a:r>
          </a:p>
          <a:p>
            <a:pPr>
              <a:buNone/>
            </a:pPr>
            <a:r>
              <a:rPr lang="en-US" sz="2000" dirty="0" smtClean="0">
                <a:latin typeface="Arial" pitchFamily="34" charset="0"/>
                <a:cs typeface="Arial" pitchFamily="34" charset="0"/>
              </a:rPr>
              <a:t>Let F</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,F</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a:t>
            </a:r>
            <a:r>
              <a:rPr lang="en-US" sz="2000" dirty="0" err="1" smtClean="0">
                <a:latin typeface="Arial" pitchFamily="34" charset="0"/>
                <a:cs typeface="Arial" pitchFamily="34" charset="0"/>
              </a:rPr>
              <a:t>F</a:t>
            </a:r>
            <a:r>
              <a:rPr lang="en-US" sz="2000" baseline="-25000" dirty="0" err="1" smtClean="0">
                <a:latin typeface="Arial" pitchFamily="34" charset="0"/>
                <a:cs typeface="Arial" pitchFamily="34" charset="0"/>
              </a:rPr>
              <a:t>i</a:t>
            </a:r>
            <a:r>
              <a:rPr lang="en-US" sz="2000" dirty="0" smtClean="0">
                <a:latin typeface="Arial" pitchFamily="34" charset="0"/>
                <a:cs typeface="Arial" pitchFamily="34" charset="0"/>
              </a:rPr>
              <a:t>   be the faces intersected by s-t.  We change the value of F from </a:t>
            </a:r>
            <a:r>
              <a:rPr lang="en-US" sz="2000" dirty="0" err="1" smtClean="0">
                <a:latin typeface="Arial" pitchFamily="34" charset="0"/>
                <a:cs typeface="Arial" pitchFamily="34" charset="0"/>
              </a:rPr>
              <a:t>F</a:t>
            </a:r>
            <a:r>
              <a:rPr lang="en-US" sz="2000" baseline="-25000" dirty="0" err="1" smtClean="0">
                <a:latin typeface="Arial" pitchFamily="34" charset="0"/>
                <a:cs typeface="Arial" pitchFamily="34" charset="0"/>
              </a:rPr>
              <a:t>i</a:t>
            </a:r>
            <a:r>
              <a:rPr lang="en-US" sz="2000" dirty="0" smtClean="0">
                <a:latin typeface="Arial" pitchFamily="34" charset="0"/>
                <a:cs typeface="Arial" pitchFamily="34" charset="0"/>
              </a:rPr>
              <a:t>  to F </a:t>
            </a:r>
            <a:r>
              <a:rPr lang="en-US" sz="2000" baseline="-25000" dirty="0" smtClean="0">
                <a:latin typeface="Arial" pitchFamily="34" charset="0"/>
                <a:cs typeface="Arial" pitchFamily="34" charset="0"/>
              </a:rPr>
              <a:t>i+1</a:t>
            </a:r>
            <a:r>
              <a:rPr lang="en-US" sz="2000" dirty="0" smtClean="0">
                <a:latin typeface="Arial" pitchFamily="34" charset="0"/>
                <a:cs typeface="Arial" pitchFamily="34" charset="0"/>
              </a:rPr>
              <a:t> so eventually we will reach </a:t>
            </a:r>
            <a:r>
              <a:rPr lang="en-US" sz="2000" dirty="0" err="1" smtClean="0">
                <a:latin typeface="Arial" pitchFamily="34" charset="0"/>
                <a:cs typeface="Arial" pitchFamily="34" charset="0"/>
              </a:rPr>
              <a:t>F</a:t>
            </a:r>
            <a:r>
              <a:rPr lang="en-US" sz="2000" baseline="-25000" dirty="0" err="1" smtClean="0">
                <a:latin typeface="Arial" pitchFamily="34" charset="0"/>
                <a:cs typeface="Arial" pitchFamily="34" charset="0"/>
              </a:rPr>
              <a:t>k</a:t>
            </a:r>
            <a:r>
              <a:rPr lang="en-US" sz="2000" dirty="0" smtClean="0">
                <a:latin typeface="Arial" pitchFamily="34" charset="0"/>
                <a:cs typeface="Arial" pitchFamily="34" charset="0"/>
              </a:rPr>
              <a:t>  .the face containing  t, so when we traverse its boundary we will arrive at t.</a:t>
            </a:r>
            <a:endParaRPr lang="el-G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t>References</a:t>
            </a:r>
            <a:endParaRPr lang="el-GR" dirty="0"/>
          </a:p>
        </p:txBody>
      </p:sp>
      <p:sp>
        <p:nvSpPr>
          <p:cNvPr id="3" name="2 - Θέση περιεχομένου"/>
          <p:cNvSpPr>
            <a:spLocks noGrp="1"/>
          </p:cNvSpPr>
          <p:nvPr>
            <p:ph idx="1"/>
          </p:nvPr>
        </p:nvSpPr>
        <p:spPr/>
        <p:txBody>
          <a:bodyPr>
            <a:normAutofit/>
          </a:bodyPr>
          <a:lstStyle/>
          <a:p>
            <a:r>
              <a:rPr lang="en-US" sz="2400" dirty="0" smtClean="0">
                <a:latin typeface="Arial" pitchFamily="34" charset="0"/>
                <a:cs typeface="Arial" pitchFamily="34" charset="0"/>
              </a:rPr>
              <a:t>1. </a:t>
            </a:r>
            <a:r>
              <a:rPr lang="en-US" sz="1800" dirty="0" smtClean="0">
                <a:latin typeface="Arial" pitchFamily="34" charset="0"/>
                <a:cs typeface="Arial" pitchFamily="34" charset="0"/>
              </a:rPr>
              <a:t>Fabian Kuhn, member IEEE-Roger </a:t>
            </a:r>
            <a:r>
              <a:rPr lang="en-US" sz="1800" dirty="0" err="1" smtClean="0">
                <a:latin typeface="Arial" pitchFamily="34" charset="0"/>
                <a:cs typeface="Arial" pitchFamily="34" charset="0"/>
              </a:rPr>
              <a:t>Wattenhofer</a:t>
            </a:r>
            <a:r>
              <a:rPr lang="en-US" sz="1800" dirty="0" smtClean="0">
                <a:latin typeface="Arial" pitchFamily="34" charset="0"/>
                <a:cs typeface="Arial" pitchFamily="34" charset="0"/>
              </a:rPr>
              <a:t> &amp; Aaron </a:t>
            </a:r>
            <a:r>
              <a:rPr lang="en-US" sz="1800" dirty="0" err="1" smtClean="0">
                <a:latin typeface="Arial" pitchFamily="34" charset="0"/>
                <a:cs typeface="Arial" pitchFamily="34" charset="0"/>
              </a:rPr>
              <a:t>Zollinger</a:t>
            </a:r>
            <a:r>
              <a:rPr lang="en-US" sz="1800" dirty="0" smtClean="0">
                <a:latin typeface="Arial" pitchFamily="34" charset="0"/>
                <a:cs typeface="Arial" pitchFamily="34" charset="0"/>
              </a:rPr>
              <a:t> ,member IEEE</a:t>
            </a:r>
          </a:p>
          <a:p>
            <a:r>
              <a:rPr lang="en-US" sz="1800" dirty="0" smtClean="0">
                <a:latin typeface="Arial" pitchFamily="34" charset="0"/>
                <a:cs typeface="Arial" pitchFamily="34" charset="0"/>
              </a:rPr>
              <a:t>“An Algorithm Approach to Geographic Routing in Ad Hoc &amp; sensor networks” </a:t>
            </a:r>
          </a:p>
          <a:p>
            <a:r>
              <a:rPr lang="en-US" sz="2400" dirty="0" smtClean="0">
                <a:latin typeface="Arial" pitchFamily="34" charset="0"/>
                <a:cs typeface="Arial" pitchFamily="34" charset="0"/>
              </a:rPr>
              <a:t>2. </a:t>
            </a:r>
            <a:r>
              <a:rPr lang="en-US" sz="1800" dirty="0" err="1" smtClean="0">
                <a:latin typeface="Arial" pitchFamily="34" charset="0"/>
                <a:cs typeface="Arial" pitchFamily="34" charset="0"/>
              </a:rPr>
              <a:t>Evangelos</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Kranakis</a:t>
            </a:r>
            <a:r>
              <a:rPr lang="en-US" sz="1800" dirty="0" smtClean="0">
                <a:latin typeface="Arial" pitchFamily="34" charset="0"/>
                <a:cs typeface="Arial" pitchFamily="34" charset="0"/>
              </a:rPr>
              <a:t> School of  Computer Science –Carleton University Ottawa</a:t>
            </a:r>
          </a:p>
          <a:p>
            <a:r>
              <a:rPr lang="en-US" sz="1800" dirty="0" smtClean="0">
                <a:latin typeface="Arial" pitchFamily="34" charset="0"/>
                <a:cs typeface="Arial" pitchFamily="34" charset="0"/>
              </a:rPr>
              <a:t>“Compass Routing on geometric Networks”</a:t>
            </a:r>
          </a:p>
          <a:p>
            <a:r>
              <a:rPr lang="en-US" sz="2400" dirty="0" smtClean="0">
                <a:latin typeface="Arial" pitchFamily="34" charset="0"/>
                <a:cs typeface="Arial" pitchFamily="34" charset="0"/>
              </a:rPr>
              <a:t>3. </a:t>
            </a:r>
            <a:r>
              <a:rPr lang="en-US" sz="1800" dirty="0" smtClean="0">
                <a:latin typeface="Arial" pitchFamily="34" charset="0"/>
                <a:cs typeface="Arial" pitchFamily="34" charset="0"/>
              </a:rPr>
              <a:t>Roger </a:t>
            </a:r>
            <a:r>
              <a:rPr lang="en-US" sz="1800" dirty="0" err="1" smtClean="0">
                <a:latin typeface="Arial" pitchFamily="34" charset="0"/>
                <a:cs typeface="Arial" pitchFamily="34" charset="0"/>
              </a:rPr>
              <a:t>Wattenhofer</a:t>
            </a:r>
            <a:r>
              <a:rPr lang="en-US" sz="1800" dirty="0" smtClean="0">
                <a:latin typeface="Arial" pitchFamily="34" charset="0"/>
                <a:cs typeface="Arial" pitchFamily="34" charset="0"/>
              </a:rPr>
              <a:t> &amp; Aaron </a:t>
            </a:r>
            <a:r>
              <a:rPr lang="en-US" sz="1800" dirty="0" err="1" smtClean="0">
                <a:latin typeface="Arial" pitchFamily="34" charset="0"/>
                <a:cs typeface="Arial" pitchFamily="34" charset="0"/>
              </a:rPr>
              <a:t>Zollinger</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 A practical Topology Control Algorithm for ad-hoc networks “</a:t>
            </a:r>
          </a:p>
          <a:p>
            <a:r>
              <a:rPr lang="en-US" sz="2400" smtClean="0">
                <a:latin typeface="Arial" pitchFamily="34" charset="0"/>
                <a:cs typeface="Arial" pitchFamily="34" charset="0"/>
              </a:rPr>
              <a:t>4.</a:t>
            </a:r>
            <a:r>
              <a:rPr lang="el-GR" sz="1800" smtClean="0">
                <a:latin typeface="Arial" pitchFamily="34" charset="0"/>
                <a:cs typeface="Arial" pitchFamily="34" charset="0"/>
              </a:rPr>
              <a:t>Πληροφορίες </a:t>
            </a:r>
            <a:r>
              <a:rPr lang="el-GR" sz="1800" dirty="0" smtClean="0">
                <a:latin typeface="Arial" pitchFamily="34" charset="0"/>
                <a:cs typeface="Arial" pitchFamily="34" charset="0"/>
              </a:rPr>
              <a:t>από την Ελεύθερη Εγκυκλοπαίδεια</a:t>
            </a:r>
            <a:endParaRPr lang="el-GR" sz="18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928670"/>
            <a:ext cx="7772400" cy="1470025"/>
          </a:xfrm>
          <a:effectLst>
            <a:outerShdw blurRad="50800" dist="38100" dir="2700000" algn="tl" rotWithShape="0">
              <a:prstClr val="black">
                <a:alpha val="40000"/>
              </a:prstClr>
            </a:outerShdw>
          </a:effectLst>
        </p:spPr>
        <p:txBody>
          <a:bodyPr>
            <a:normAutofit/>
          </a:bodyPr>
          <a:lstStyle/>
          <a:p>
            <a:r>
              <a:rPr lang="en-US" sz="3200" dirty="0" smtClean="0">
                <a:latin typeface="Arial" pitchFamily="34" charset="0"/>
                <a:cs typeface="Arial" pitchFamily="34" charset="0"/>
              </a:rPr>
              <a:t>AD HOC NETWORKING</a:t>
            </a:r>
            <a:endParaRPr lang="el-GR" sz="3200" dirty="0"/>
          </a:p>
        </p:txBody>
      </p:sp>
      <p:sp>
        <p:nvSpPr>
          <p:cNvPr id="3" name="2 - Υπότιτλος"/>
          <p:cNvSpPr>
            <a:spLocks noGrp="1"/>
          </p:cNvSpPr>
          <p:nvPr>
            <p:ph type="subTitle" idx="1"/>
          </p:nvPr>
        </p:nvSpPr>
        <p:spPr>
          <a:xfrm>
            <a:off x="1371600" y="2714620"/>
            <a:ext cx="6400800" cy="3214710"/>
          </a:xfrm>
        </p:spPr>
        <p:txBody>
          <a:bodyPr>
            <a:normAutofit/>
          </a:bodyPr>
          <a:lstStyle/>
          <a:p>
            <a:pPr algn="l"/>
            <a:r>
              <a:rPr lang="el-GR" sz="2000" dirty="0" smtClean="0">
                <a:latin typeface="Arial" pitchFamily="34" charset="0"/>
                <a:cs typeface="Arial" pitchFamily="34" charset="0"/>
              </a:rPr>
              <a:t>Οι συσκευές διασύνδεσης μεταξύ των κόμβων είναι οι δρομολογητές ( </a:t>
            </a:r>
            <a:r>
              <a:rPr lang="en-US" sz="2000" dirty="0" smtClean="0">
                <a:latin typeface="Arial" pitchFamily="34" charset="0"/>
                <a:cs typeface="Arial" pitchFamily="34" charset="0"/>
              </a:rPr>
              <a:t>routers)</a:t>
            </a:r>
            <a:r>
              <a:rPr lang="el-GR" sz="2000" dirty="0" smtClean="0">
                <a:latin typeface="Arial" pitchFamily="34" charset="0"/>
                <a:cs typeface="Arial" pitchFamily="34" charset="0"/>
              </a:rPr>
              <a:t> που αναλαμβάνουν την αποστολή &amp; λήψη πακέτων δεδομένων μεταξύ των </a:t>
            </a:r>
            <a:r>
              <a:rPr lang="el-GR" sz="2000" dirty="0" err="1" smtClean="0">
                <a:latin typeface="Arial" pitchFamily="34" charset="0"/>
                <a:cs typeface="Arial" pitchFamily="34" charset="0"/>
              </a:rPr>
              <a:t>διακομιστών</a:t>
            </a:r>
            <a:r>
              <a:rPr lang="el-GR" sz="2000" dirty="0" smtClean="0">
                <a:latin typeface="Arial" pitchFamily="34" charset="0"/>
                <a:cs typeface="Arial" pitchFamily="34" charset="0"/>
              </a:rPr>
              <a:t> ,άλλων δρομολογητών και πελατών κατά μήκος πολλαπλών δικτύων.</a:t>
            </a:r>
          </a:p>
          <a:p>
            <a:pPr algn="l"/>
            <a:r>
              <a:rPr lang="el-GR" sz="2000" dirty="0" smtClean="0">
                <a:latin typeface="Arial" pitchFamily="34" charset="0"/>
                <a:cs typeface="Arial" pitchFamily="34" charset="0"/>
              </a:rPr>
              <a:t>Κάθε δρομολογητής χρησιμοποιεί ένα ή περισσότερα πρωτόκολλα δρομολόγησης βάση των οποίων ο </a:t>
            </a:r>
            <a:r>
              <a:rPr lang="en-US" sz="2000" dirty="0" smtClean="0">
                <a:latin typeface="Arial" pitchFamily="34" charset="0"/>
                <a:cs typeface="Arial" pitchFamily="34" charset="0"/>
              </a:rPr>
              <a:t>router </a:t>
            </a:r>
            <a:r>
              <a:rPr lang="el-GR" sz="2000" dirty="0" smtClean="0">
                <a:latin typeface="Arial" pitchFamily="34" charset="0"/>
                <a:cs typeface="Arial" pitchFamily="34" charset="0"/>
              </a:rPr>
              <a:t>καθορίζει ποιος ή ποιοι </a:t>
            </a:r>
            <a:r>
              <a:rPr lang="el-GR" sz="2000" dirty="0" err="1" smtClean="0">
                <a:latin typeface="Arial" pitchFamily="34" charset="0"/>
                <a:cs typeface="Arial" pitchFamily="34" charset="0"/>
              </a:rPr>
              <a:t>διακομιστές</a:t>
            </a:r>
            <a:r>
              <a:rPr lang="el-GR" sz="2000" dirty="0" smtClean="0">
                <a:latin typeface="Arial" pitchFamily="34" charset="0"/>
                <a:cs typeface="Arial" pitchFamily="34" charset="0"/>
              </a:rPr>
              <a:t> ( </a:t>
            </a:r>
            <a:r>
              <a:rPr lang="en-US" sz="2000" dirty="0" smtClean="0">
                <a:latin typeface="Arial" pitchFamily="34" charset="0"/>
                <a:cs typeface="Arial" pitchFamily="34" charset="0"/>
              </a:rPr>
              <a:t>routers</a:t>
            </a:r>
            <a:r>
              <a:rPr lang="el-GR" sz="2000" dirty="0" smtClean="0">
                <a:latin typeface="Arial" pitchFamily="34" charset="0"/>
                <a:cs typeface="Arial" pitchFamily="34" charset="0"/>
              </a:rPr>
              <a:t>) είναι πιο κατάλληλοι κάθε χρονική στιγμή &amp; δρομολογεί τα πακέτα δεδομένων σ’ αυτούς.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857224" y="642918"/>
            <a:ext cx="7772400" cy="1470025"/>
          </a:xfrm>
          <a:effectLst>
            <a:outerShdw blurRad="50800" dist="38100" dir="2700000" algn="tl" rotWithShape="0">
              <a:prstClr val="black">
                <a:alpha val="40000"/>
              </a:prstClr>
            </a:outerShdw>
          </a:effectLst>
        </p:spPr>
        <p:txBody>
          <a:bodyPr>
            <a:normAutofit/>
          </a:bodyPr>
          <a:lstStyle/>
          <a:p>
            <a:r>
              <a:rPr lang="en-US" sz="3200" dirty="0" smtClean="0">
                <a:latin typeface="Arial" pitchFamily="34" charset="0"/>
                <a:cs typeface="Arial" pitchFamily="34" charset="0"/>
              </a:rPr>
              <a:t>AD HOC NETWORKING</a:t>
            </a:r>
            <a:endParaRPr lang="el-GR" sz="3200" dirty="0">
              <a:latin typeface="Arial" pitchFamily="34" charset="0"/>
              <a:cs typeface="Arial" pitchFamily="34" charset="0"/>
            </a:endParaRPr>
          </a:p>
        </p:txBody>
      </p:sp>
      <p:sp>
        <p:nvSpPr>
          <p:cNvPr id="5" name="4 - Υπότιτλος"/>
          <p:cNvSpPr>
            <a:spLocks noGrp="1"/>
          </p:cNvSpPr>
          <p:nvPr>
            <p:ph type="subTitle" idx="1"/>
          </p:nvPr>
        </p:nvSpPr>
        <p:spPr>
          <a:xfrm>
            <a:off x="1371600" y="2571744"/>
            <a:ext cx="6400800" cy="3067056"/>
          </a:xfrm>
        </p:spPr>
        <p:txBody>
          <a:bodyPr>
            <a:normAutofit/>
          </a:bodyPr>
          <a:lstStyle/>
          <a:p>
            <a:pPr algn="l"/>
            <a:r>
              <a:rPr lang="el-GR" sz="2000" dirty="0" smtClean="0">
                <a:latin typeface="Arial" pitchFamily="34" charset="0"/>
                <a:cs typeface="Arial" pitchFamily="34" charset="0"/>
              </a:rPr>
              <a:t>Ταξινόμηση πρωτοκόλλων δρομολόγησης : </a:t>
            </a:r>
            <a:endParaRPr lang="en-US" sz="2000" dirty="0" smtClean="0">
              <a:latin typeface="Arial" pitchFamily="34" charset="0"/>
              <a:cs typeface="Arial" pitchFamily="34" charset="0"/>
            </a:endParaRPr>
          </a:p>
          <a:p>
            <a:pPr algn="l"/>
            <a:r>
              <a:rPr lang="el-GR" sz="2000" dirty="0" smtClean="0">
                <a:latin typeface="Arial" pitchFamily="34" charset="0"/>
                <a:cs typeface="Arial" pitchFamily="34" charset="0"/>
              </a:rPr>
              <a:t>α) </a:t>
            </a:r>
            <a:r>
              <a:rPr lang="en-US" sz="2000" dirty="0" smtClean="0">
                <a:latin typeface="Arial" pitchFamily="34" charset="0"/>
                <a:cs typeface="Arial" pitchFamily="34" charset="0"/>
              </a:rPr>
              <a:t>proactive protocols(wired networks-without preparative actions)</a:t>
            </a:r>
          </a:p>
          <a:p>
            <a:pPr algn="l"/>
            <a:r>
              <a:rPr lang="en-US" sz="2000" dirty="0" smtClean="0">
                <a:latin typeface="Arial" pitchFamily="34" charset="0"/>
                <a:cs typeface="Arial" pitchFamily="34" charset="0"/>
              </a:rPr>
              <a:t>b) Reactive protocols (try to delay preparatory actions as long as possible)</a:t>
            </a:r>
          </a:p>
          <a:p>
            <a:pPr algn="l"/>
            <a:r>
              <a:rPr lang="el-GR" sz="2000" dirty="0" smtClean="0">
                <a:latin typeface="Arial" pitchFamily="34" charset="0"/>
                <a:cs typeface="Arial" pitchFamily="34" charset="0"/>
              </a:rPr>
              <a:t>Στις τωρινές συνθήκες δικτυακών εργασιών συνδυάζουμε τα πλεονεκτήματα και των δύο </a:t>
            </a:r>
            <a:r>
              <a:rPr lang="en-US" sz="2000" dirty="0" err="1" smtClean="0">
                <a:latin typeface="Arial" pitchFamily="34" charset="0"/>
                <a:cs typeface="Arial" pitchFamily="34" charset="0"/>
              </a:rPr>
              <a:t>consepts</a:t>
            </a:r>
            <a:r>
              <a:rPr lang="en-US" sz="2000" dirty="0" smtClean="0">
                <a:latin typeface="Arial" pitchFamily="34" charset="0"/>
                <a:cs typeface="Arial" pitchFamily="34" charset="0"/>
              </a:rPr>
              <a:t> </a:t>
            </a:r>
            <a:r>
              <a:rPr lang="el-GR" sz="2000" dirty="0" smtClean="0">
                <a:latin typeface="Arial" pitchFamily="34" charset="0"/>
                <a:cs typeface="Arial" pitchFamily="34" charset="0"/>
              </a:rPr>
              <a:t>προσεγγίζοντας τα υβριδικά πρωτόκολλα</a:t>
            </a:r>
          </a:p>
          <a:p>
            <a:endParaRPr lang="el-G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714356"/>
            <a:ext cx="7772400" cy="1470025"/>
          </a:xfrm>
          <a:effectLst>
            <a:outerShdw blurRad="50800" dist="38100" dir="2700000" algn="tl" rotWithShape="0">
              <a:prstClr val="black">
                <a:alpha val="40000"/>
              </a:prstClr>
            </a:outerShdw>
          </a:effectLst>
        </p:spPr>
        <p:txBody>
          <a:bodyPr>
            <a:normAutofit/>
          </a:bodyPr>
          <a:lstStyle/>
          <a:p>
            <a:r>
              <a:rPr lang="en-US" sz="3200" dirty="0" smtClean="0">
                <a:latin typeface="Arial" pitchFamily="34" charset="0"/>
                <a:cs typeface="Arial" pitchFamily="34" charset="0"/>
              </a:rPr>
              <a:t>AD HOC NETWORKING</a:t>
            </a:r>
            <a:endParaRPr lang="el-GR" sz="3200" dirty="0"/>
          </a:p>
        </p:txBody>
      </p:sp>
      <p:sp>
        <p:nvSpPr>
          <p:cNvPr id="3" name="2 - Υπότιτλος"/>
          <p:cNvSpPr>
            <a:spLocks noGrp="1"/>
          </p:cNvSpPr>
          <p:nvPr>
            <p:ph type="subTitle" idx="1"/>
          </p:nvPr>
        </p:nvSpPr>
        <p:spPr>
          <a:xfrm>
            <a:off x="1371600" y="2643182"/>
            <a:ext cx="6400800" cy="2995618"/>
          </a:xfrm>
        </p:spPr>
        <p:txBody>
          <a:bodyPr>
            <a:normAutofit/>
          </a:bodyPr>
          <a:lstStyle/>
          <a:p>
            <a:pPr algn="l"/>
            <a:r>
              <a:rPr lang="el-GR" sz="2000" dirty="0" smtClean="0">
                <a:latin typeface="Arial" pitchFamily="34" charset="0"/>
                <a:cs typeface="Arial" pitchFamily="34" charset="0"/>
              </a:rPr>
              <a:t>Στα </a:t>
            </a:r>
            <a:r>
              <a:rPr lang="en-US" sz="2000" dirty="0" smtClean="0">
                <a:latin typeface="Arial" pitchFamily="34" charset="0"/>
                <a:cs typeface="Arial" pitchFamily="34" charset="0"/>
              </a:rPr>
              <a:t>wireless ad hoc networks  </a:t>
            </a:r>
            <a:r>
              <a:rPr lang="el-GR" sz="2000" dirty="0" smtClean="0">
                <a:latin typeface="Arial" pitchFamily="34" charset="0"/>
                <a:cs typeface="Arial" pitchFamily="34" charset="0"/>
              </a:rPr>
              <a:t>κάθε δικτυακός κόμβος ενεργοποιείται σαν </a:t>
            </a:r>
            <a:r>
              <a:rPr lang="en-US" sz="2000" dirty="0" smtClean="0">
                <a:latin typeface="Arial" pitchFamily="34" charset="0"/>
                <a:cs typeface="Arial" pitchFamily="34" charset="0"/>
              </a:rPr>
              <a:t>router </a:t>
            </a:r>
            <a:r>
              <a:rPr lang="el-GR" sz="2000" dirty="0" smtClean="0">
                <a:latin typeface="Arial" pitchFamily="34" charset="0"/>
                <a:cs typeface="Arial" pitchFamily="34" charset="0"/>
              </a:rPr>
              <a:t>και προωθεί την πληροφορία στον δρόμο του από την πηγή στον δέκτη στη συγκεκριμένη διαδρομή  με χαμηλή ενέργεια μεταφοράς αλλά με πιθανότητα να μην φτάσει απευθείας απ’ την πηγή.</a:t>
            </a:r>
          </a:p>
          <a:p>
            <a:pPr algn="l"/>
            <a:r>
              <a:rPr lang="el-GR" sz="2000" dirty="0" smtClean="0">
                <a:latin typeface="Arial" pitchFamily="34" charset="0"/>
                <a:cs typeface="Arial" pitchFamily="34" charset="0"/>
              </a:rPr>
              <a:t>Ένας ειδικός τύπος </a:t>
            </a:r>
            <a:r>
              <a:rPr lang="en-US" sz="2000" dirty="0" smtClean="0">
                <a:latin typeface="Arial" pitchFamily="34" charset="0"/>
                <a:cs typeface="Arial" pitchFamily="34" charset="0"/>
              </a:rPr>
              <a:t>ad hoc routing  </a:t>
            </a:r>
            <a:r>
              <a:rPr lang="el-GR" sz="2000" dirty="0" smtClean="0">
                <a:latin typeface="Arial" pitchFamily="34" charset="0"/>
                <a:cs typeface="Arial" pitchFamily="34" charset="0"/>
              </a:rPr>
              <a:t>περισσότερο </a:t>
            </a:r>
            <a:r>
              <a:rPr lang="el-GR" sz="2000" dirty="0" err="1" smtClean="0">
                <a:latin typeface="Arial" pitchFamily="34" charset="0"/>
                <a:cs typeface="Arial" pitchFamily="34" charset="0"/>
              </a:rPr>
              <a:t>προσβάσιμος</a:t>
            </a:r>
            <a:r>
              <a:rPr lang="el-GR" sz="2000" dirty="0" smtClean="0">
                <a:latin typeface="Arial" pitchFamily="34" charset="0"/>
                <a:cs typeface="Arial" pitchFamily="34" charset="0"/>
              </a:rPr>
              <a:t> σε αλγοριθμική ανάλυση είναι η γεωγραφική μέθοδος ( </a:t>
            </a:r>
            <a:r>
              <a:rPr lang="en-US" sz="2000" b="1" dirty="0" smtClean="0">
                <a:latin typeface="Arial" pitchFamily="34" charset="0"/>
                <a:cs typeface="Arial" pitchFamily="34" charset="0"/>
              </a:rPr>
              <a:t>geographic routing</a:t>
            </a:r>
            <a:r>
              <a:rPr lang="el-GR" sz="2000" b="1" dirty="0" smtClean="0">
                <a:latin typeface="Arial" pitchFamily="34" charset="0"/>
                <a:cs typeface="Arial" pitchFamily="34" charset="0"/>
              </a:rPr>
              <a:t>).</a:t>
            </a:r>
          </a:p>
          <a:p>
            <a:pPr algn="l"/>
            <a:endParaRPr lang="el-GR" sz="2000" b="1" dirty="0" smtClean="0">
              <a:latin typeface="Arial" pitchFamily="34" charset="0"/>
              <a:cs typeface="Arial" pitchFamily="34" charset="0"/>
            </a:endParaRPr>
          </a:p>
          <a:p>
            <a:pPr algn="l"/>
            <a:endParaRPr lang="el-G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latin typeface="Arial" pitchFamily="34" charset="0"/>
                <a:cs typeface="Arial" pitchFamily="34" charset="0"/>
              </a:rPr>
              <a:t>AD HOC NETWORKING</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n-US" b="1" dirty="0"/>
              <a:t>Types of Computer Networks</a:t>
            </a:r>
            <a:endParaRPr lang="el-GR" dirty="0"/>
          </a:p>
          <a:p>
            <a:r>
              <a:rPr lang="en-US" dirty="0"/>
              <a:t>Networks can be categorized in several different ways. One method defines the type of a network according to the geographic </a:t>
            </a:r>
            <a:r>
              <a:rPr lang="en-US" i="1" dirty="0"/>
              <a:t>area</a:t>
            </a:r>
            <a:r>
              <a:rPr lang="en-US" dirty="0"/>
              <a:t> it spans. Alternatively, networks can also be classified based on </a:t>
            </a:r>
            <a:r>
              <a:rPr lang="en-US" i="1" dirty="0"/>
              <a:t>topology</a:t>
            </a:r>
            <a:r>
              <a:rPr lang="en-US" dirty="0"/>
              <a:t> or on the types of </a:t>
            </a:r>
            <a:r>
              <a:rPr lang="en-US" i="1" dirty="0"/>
              <a:t>protocols</a:t>
            </a:r>
            <a:r>
              <a:rPr lang="en-US" dirty="0"/>
              <a:t> they support.</a:t>
            </a:r>
            <a:endParaRPr lang="el-GR" dirty="0"/>
          </a:p>
          <a:p>
            <a:r>
              <a:rPr lang="en-US" dirty="0"/>
              <a:t> </a:t>
            </a:r>
            <a:endParaRPr lang="el-GR" dirty="0"/>
          </a:p>
          <a:p>
            <a:r>
              <a:rPr lang="en-US" dirty="0"/>
              <a:t> </a:t>
            </a:r>
            <a:endParaRPr lang="el-GR" dirty="0"/>
          </a:p>
          <a:p>
            <a:r>
              <a:rPr lang="el-GR" b="1" dirty="0" err="1" smtClean="0"/>
              <a:t>Wireless</a:t>
            </a:r>
            <a:r>
              <a:rPr lang="el-GR" b="1" dirty="0" smtClean="0"/>
              <a:t>  </a:t>
            </a:r>
            <a:r>
              <a:rPr lang="el-GR" b="1" dirty="0" err="1"/>
              <a:t>Local</a:t>
            </a:r>
            <a:r>
              <a:rPr lang="el-GR" b="1" dirty="0"/>
              <a:t> </a:t>
            </a:r>
            <a:r>
              <a:rPr lang="el-GR" b="1" dirty="0" smtClean="0"/>
              <a:t> </a:t>
            </a:r>
            <a:r>
              <a:rPr lang="el-GR" b="1" dirty="0" err="1" smtClean="0"/>
              <a:t>Area</a:t>
            </a:r>
            <a:r>
              <a:rPr lang="el-GR" b="1" dirty="0" smtClean="0"/>
              <a:t> </a:t>
            </a:r>
            <a:r>
              <a:rPr lang="el-GR" b="1" dirty="0" err="1"/>
              <a:t>Networks</a:t>
            </a:r>
            <a:endParaRPr lang="el-GR" dirty="0"/>
          </a:p>
          <a:p>
            <a:r>
              <a:rPr lang="en-US" dirty="0"/>
              <a:t>Wi-Fi is the most popular wireless communication protocol for local area networks. Private home and business networks, and public </a:t>
            </a:r>
            <a:r>
              <a:rPr lang="en-US" i="1" dirty="0"/>
              <a:t>hotspots</a:t>
            </a:r>
            <a:r>
              <a:rPr lang="en-US" dirty="0"/>
              <a:t>, use Wi-Fi to networks computers and other wireless devices to each other and the Internet. </a:t>
            </a:r>
            <a:r>
              <a:rPr lang="en-US" i="1" dirty="0"/>
              <a:t>Bluetooth</a:t>
            </a:r>
            <a:r>
              <a:rPr lang="en-US" dirty="0"/>
              <a:t> is another wireless protocol commonly used in cellular phones and computer peripherals for short range network communication.</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1285884"/>
          </a:xfrm>
        </p:spPr>
        <p:txBody>
          <a:bodyPr>
            <a:normAutofit/>
          </a:bodyPr>
          <a:lstStyle/>
          <a:p>
            <a:r>
              <a:rPr lang="en-US" sz="3200" dirty="0" smtClean="0">
                <a:latin typeface="Arial" pitchFamily="34" charset="0"/>
                <a:cs typeface="Arial" pitchFamily="34" charset="0"/>
              </a:rPr>
              <a:t>Wireless</a:t>
            </a:r>
            <a:r>
              <a:rPr lang="el-GR" sz="3200" dirty="0" smtClean="0">
                <a:latin typeface="Arial" pitchFamily="34" charset="0"/>
                <a:cs typeface="Arial" pitchFamily="34" charset="0"/>
              </a:rPr>
              <a:t> </a:t>
            </a:r>
            <a:r>
              <a:rPr lang="en-US" sz="3200" dirty="0" smtClean="0">
                <a:latin typeface="Arial" pitchFamily="34" charset="0"/>
                <a:cs typeface="Arial" pitchFamily="34" charset="0"/>
              </a:rPr>
              <a:t>networks</a:t>
            </a:r>
            <a:r>
              <a:rPr lang="el-GR" sz="3200" dirty="0" smtClean="0">
                <a:latin typeface="Arial" pitchFamily="34" charset="0"/>
                <a:cs typeface="Arial" pitchFamily="34" charset="0"/>
              </a:rPr>
              <a:t> (Σχήμα)</a:t>
            </a:r>
            <a:endParaRPr lang="el-GR" sz="3200" dirty="0">
              <a:latin typeface="Arial" pitchFamily="34" charset="0"/>
              <a:cs typeface="Arial" pitchFamily="34"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524000" y="1958181"/>
            <a:ext cx="6096000"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500042"/>
            <a:ext cx="7772400" cy="1470025"/>
          </a:xfrm>
          <a:effectLst>
            <a:outerShdw blurRad="50800" dist="38100" dir="2700000" algn="tl" rotWithShape="0">
              <a:prstClr val="black">
                <a:alpha val="40000"/>
              </a:prstClr>
            </a:outerShdw>
          </a:effectLst>
        </p:spPr>
        <p:txBody>
          <a:bodyPr/>
          <a:lstStyle/>
          <a:p>
            <a:r>
              <a:rPr lang="en-US" dirty="0" smtClean="0"/>
              <a:t>GEOGRAPHIC ROUTING</a:t>
            </a:r>
            <a:endParaRPr lang="el-GR" dirty="0"/>
          </a:p>
        </p:txBody>
      </p:sp>
      <p:sp>
        <p:nvSpPr>
          <p:cNvPr id="3" name="2 - Υπότιτλος"/>
          <p:cNvSpPr>
            <a:spLocks noGrp="1"/>
          </p:cNvSpPr>
          <p:nvPr>
            <p:ph type="subTitle" idx="1"/>
          </p:nvPr>
        </p:nvSpPr>
        <p:spPr>
          <a:xfrm>
            <a:off x="1371600" y="2500306"/>
            <a:ext cx="6400800" cy="3138494"/>
          </a:xfrm>
        </p:spPr>
        <p:txBody>
          <a:bodyPr>
            <a:normAutofit/>
          </a:bodyPr>
          <a:lstStyle/>
          <a:p>
            <a:pPr algn="l"/>
            <a:r>
              <a:rPr lang="el-GR" sz="2000" dirty="0" smtClean="0">
                <a:latin typeface="Arial" pitchFamily="34" charset="0"/>
                <a:cs typeface="Arial" pitchFamily="34" charset="0"/>
              </a:rPr>
              <a:t> Στις γεωγραφικές μεθόδους δρομολόγησης (</a:t>
            </a:r>
            <a:r>
              <a:rPr lang="en-US" sz="2000" dirty="0" smtClean="0">
                <a:latin typeface="Arial" pitchFamily="34" charset="0"/>
                <a:cs typeface="Arial" pitchFamily="34" charset="0"/>
              </a:rPr>
              <a:t>Geographic routing</a:t>
            </a:r>
            <a:r>
              <a:rPr lang="el-GR" sz="2000" dirty="0" smtClean="0">
                <a:latin typeface="Arial" pitchFamily="34" charset="0"/>
                <a:cs typeface="Arial" pitchFamily="34" charset="0"/>
              </a:rPr>
              <a:t>)</a:t>
            </a:r>
            <a:r>
              <a:rPr lang="en-US" sz="2000" dirty="0" smtClean="0">
                <a:latin typeface="Arial" pitchFamily="34" charset="0"/>
                <a:cs typeface="Arial" pitchFamily="34" charset="0"/>
              </a:rPr>
              <a:t> </a:t>
            </a:r>
            <a:r>
              <a:rPr lang="el-GR" sz="2000" dirty="0" smtClean="0">
                <a:latin typeface="Arial" pitchFamily="34" charset="0"/>
                <a:cs typeface="Arial" pitchFamily="34" charset="0"/>
              </a:rPr>
              <a:t>κάθε κόμβος  γνωρίζει την δική του και τις θέσεις των γειτονικών του κόμβων και  η πηγή που παράγει την πληροφορία ενημερώνεται για την θέση του δέκτη. </a:t>
            </a:r>
          </a:p>
          <a:p>
            <a:pPr algn="l"/>
            <a:r>
              <a:rPr lang="el-GR" sz="2000" dirty="0" smtClean="0">
                <a:latin typeface="Arial" pitchFamily="34" charset="0"/>
                <a:cs typeface="Arial" pitchFamily="34" charset="0"/>
              </a:rPr>
              <a:t>Είναι ενδιαφέρον ότι λειτουργεί χωρίς πίνακες δρομολόγησης  και αν είναι γνωστή η θέση του δέκτη όλες οι ενέργειες </a:t>
            </a:r>
            <a:r>
              <a:rPr lang="en-US" sz="2000" dirty="0" smtClean="0">
                <a:latin typeface="Arial" pitchFamily="34" charset="0"/>
                <a:cs typeface="Arial" pitchFamily="34" charset="0"/>
              </a:rPr>
              <a:t>are strictly local that is every node is required  to keep track only of its direct neighbors.</a:t>
            </a:r>
            <a:endParaRPr lang="el-GR" sz="2000" dirty="0" smtClean="0">
              <a:latin typeface="Arial" pitchFamily="34" charset="0"/>
              <a:cs typeface="Arial" pitchFamily="34" charset="0"/>
            </a:endParaRPr>
          </a:p>
          <a:p>
            <a:pPr algn="l"/>
            <a:endParaRPr lang="el-G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TotalTime>
  <Words>2297</Words>
  <Application>Microsoft Office PowerPoint</Application>
  <PresentationFormat>Προβολή στην οθόνη (4:3)</PresentationFormat>
  <Paragraphs>152</Paragraphs>
  <Slides>32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Θέμα του Office</vt:lpstr>
      <vt:lpstr>Διαφάνεια 1</vt:lpstr>
      <vt:lpstr>AD HOC NETWORKING</vt:lpstr>
      <vt:lpstr>AD HOC NETWORKING</vt:lpstr>
      <vt:lpstr>AD HOC NETWORKING</vt:lpstr>
      <vt:lpstr>AD HOC NETWORKING</vt:lpstr>
      <vt:lpstr>AD HOC NETWORKING</vt:lpstr>
      <vt:lpstr>AD HOC NETWORKING</vt:lpstr>
      <vt:lpstr>Wireless networks (Σχήμα)</vt:lpstr>
      <vt:lpstr>GEOGRAPHIC ROUTING</vt:lpstr>
      <vt:lpstr>GEOGRAPHIC ROUTING</vt:lpstr>
      <vt:lpstr>GEOGRAPHIC ROUTING</vt:lpstr>
      <vt:lpstr>ΑΛΓΟΡΙΘΜΟΣ GABRIEL</vt:lpstr>
      <vt:lpstr>ΑΛΓΟΡΙΘΜΟΣ GABRIEL</vt:lpstr>
      <vt:lpstr>ΑΛΓΟΡΙΘΜΟΣ GABRIEL</vt:lpstr>
      <vt:lpstr>ΑΛΓΟΡΙΘΜΟΣ GABRIEL</vt:lpstr>
      <vt:lpstr>ΑΛΓΟΡΙΘΜΟΣ GABRIEL</vt:lpstr>
      <vt:lpstr>ΑΛΓΟΡΙΘΜΟΣ GABRIEL</vt:lpstr>
      <vt:lpstr>Step 2: Gabriel Algorithm(thinning)</vt:lpstr>
      <vt:lpstr>Σχήμα 1</vt:lpstr>
      <vt:lpstr>Step 2: Gabriel Algorithm(thinning) σχήμα 1</vt:lpstr>
      <vt:lpstr>Step 2: Gabriel Algorithm(thinning)</vt:lpstr>
      <vt:lpstr>Step 2: Gabriel Algorithm(thinning</vt:lpstr>
      <vt:lpstr>Step 2: Gabriel Algorithm(thinning)</vt:lpstr>
      <vt:lpstr>Face Routings</vt:lpstr>
      <vt:lpstr>Face Routings</vt:lpstr>
      <vt:lpstr>Compass Routing ΙΙ</vt:lpstr>
      <vt:lpstr>Σχήμα 2</vt:lpstr>
      <vt:lpstr>Compass Routing </vt:lpstr>
      <vt:lpstr>Compass Routing</vt:lpstr>
      <vt:lpstr>Compass Routing</vt:lpstr>
      <vt:lpstr>Compass Routing ΙΙ</vt:lpstr>
      <vt:lpstr>References</vt:lpstr>
    </vt:vector>
  </TitlesOfParts>
  <Company>PcMedic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AndreasT</dc:creator>
  <cp:lastModifiedBy>gkreta</cp:lastModifiedBy>
  <cp:revision>179</cp:revision>
  <dcterms:created xsi:type="dcterms:W3CDTF">2010-05-15T17:16:58Z</dcterms:created>
  <dcterms:modified xsi:type="dcterms:W3CDTF">2010-06-08T06:38:34Z</dcterms:modified>
</cp:coreProperties>
</file>